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30"/>
  </p:notesMasterIdLst>
  <p:handoutMasterIdLst>
    <p:handoutMasterId r:id="rId31"/>
  </p:handoutMasterIdLst>
  <p:sldIdLst>
    <p:sldId id="256" r:id="rId5"/>
    <p:sldId id="305" r:id="rId6"/>
    <p:sldId id="283" r:id="rId7"/>
    <p:sldId id="293" r:id="rId8"/>
    <p:sldId id="290" r:id="rId9"/>
    <p:sldId id="292" r:id="rId10"/>
    <p:sldId id="351" r:id="rId11"/>
    <p:sldId id="291" r:id="rId12"/>
    <p:sldId id="314" r:id="rId13"/>
    <p:sldId id="319" r:id="rId14"/>
    <p:sldId id="320" r:id="rId15"/>
    <p:sldId id="334" r:id="rId16"/>
    <p:sldId id="335" r:id="rId17"/>
    <p:sldId id="337" r:id="rId18"/>
    <p:sldId id="338" r:id="rId19"/>
    <p:sldId id="339" r:id="rId20"/>
    <p:sldId id="340" r:id="rId21"/>
    <p:sldId id="350" r:id="rId22"/>
    <p:sldId id="342" r:id="rId23"/>
    <p:sldId id="346" r:id="rId24"/>
    <p:sldId id="306" r:id="rId25"/>
    <p:sldId id="308" r:id="rId26"/>
    <p:sldId id="349" r:id="rId27"/>
    <p:sldId id="352" r:id="rId28"/>
    <p:sldId id="310"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C6FD"/>
    <a:srgbClr val="79AE02"/>
    <a:srgbClr val="067F9C"/>
    <a:srgbClr val="014E52"/>
    <a:srgbClr val="0C596D"/>
    <a:srgbClr val="03556D"/>
    <a:srgbClr val="145C72"/>
    <a:srgbClr val="0000A4"/>
    <a:srgbClr val="1ABEEB"/>
    <a:srgbClr val="1DA9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0" d="100"/>
          <a:sy n="70" d="100"/>
        </p:scale>
        <p:origin x="536" y="24"/>
      </p:cViewPr>
      <p:guideLst/>
    </p:cSldViewPr>
  </p:slideViewPr>
  <p:notesTextViewPr>
    <p:cViewPr>
      <p:scale>
        <a:sx n="1" d="1"/>
        <a:sy n="1" d="1"/>
      </p:scale>
      <p:origin x="0" y="0"/>
    </p:cViewPr>
  </p:notesTextViewPr>
  <p:notesViewPr>
    <p:cSldViewPr snapToGrid="0">
      <p:cViewPr varScale="1">
        <p:scale>
          <a:sx n="58" d="100"/>
          <a:sy n="58" d="100"/>
        </p:scale>
        <p:origin x="2965" y="4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6876A3F-4FE3-4D4F-B92F-1631838507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4516C7-1FF3-F44B-93B1-24B9AA324A7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34C92B-6A45-864A-B429-22A9039765DA}" type="datetimeFigureOut">
              <a:rPr lang="en-US" smtClean="0"/>
              <a:t>9/27/2020</a:t>
            </a:fld>
            <a:endParaRPr lang="en-US" dirty="0"/>
          </a:p>
        </p:txBody>
      </p:sp>
      <p:sp>
        <p:nvSpPr>
          <p:cNvPr id="4" name="Footer Placeholder 3">
            <a:extLst>
              <a:ext uri="{FF2B5EF4-FFF2-40B4-BE49-F238E27FC236}">
                <a16:creationId xmlns:a16="http://schemas.microsoft.com/office/drawing/2014/main" id="{EDC6268A-8AA9-4C40-BEFB-029DF3E8113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08E928AC-AE76-324A-BA05-D16BF60C79E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E62C3C4-9460-4343-9283-24A378E2714B}" type="slidenum">
              <a:rPr lang="en-US" smtClean="0"/>
              <a:t>‹#›</a:t>
            </a:fld>
            <a:endParaRPr lang="en-US" dirty="0"/>
          </a:p>
        </p:txBody>
      </p:sp>
    </p:spTree>
    <p:extLst>
      <p:ext uri="{BB962C8B-B14F-4D97-AF65-F5344CB8AC3E}">
        <p14:creationId xmlns:p14="http://schemas.microsoft.com/office/powerpoint/2010/main" val="4190548977"/>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png>
</file>

<file path=ppt/media/image13.png>
</file>

<file path=ppt/media/image14.jpeg>
</file>

<file path=ppt/media/image15.png>
</file>

<file path=ppt/media/image16.jpeg>
</file>

<file path=ppt/media/image17.jpeg>
</file>

<file path=ppt/media/image18.png>
</file>

<file path=ppt/media/image19.png>
</file>

<file path=ppt/media/image2.jpeg>
</file>

<file path=ppt/media/image20.jpeg>
</file>

<file path=ppt/media/image22.png>
</file>

<file path=ppt/media/image23.png>
</file>

<file path=ppt/media/image24.png>
</file>

<file path=ppt/media/image25.jpg>
</file>

<file path=ppt/media/image26.jpg>
</file>

<file path=ppt/media/image27.png>
</file>

<file path=ppt/media/image3.jp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265FE6-BEE9-465E-9202-2D200EDE749C}" type="datetimeFigureOut">
              <a:rPr lang="en-US" noProof="0" smtClean="0"/>
              <a:t>9/27/2020</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DE8F2A-B3D4-43F2-B39B-CD77F64A1950}" type="slidenum">
              <a:rPr lang="en-US" noProof="0" smtClean="0"/>
              <a:t>‹#›</a:t>
            </a:fld>
            <a:endParaRPr lang="en-US" noProof="0" dirty="0"/>
          </a:p>
        </p:txBody>
      </p:sp>
    </p:spTree>
    <p:extLst>
      <p:ext uri="{BB962C8B-B14F-4D97-AF65-F5344CB8AC3E}">
        <p14:creationId xmlns:p14="http://schemas.microsoft.com/office/powerpoint/2010/main" val="446177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txBox="1">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eaLnBrk="1" hangingPunct="1"/>
            <a:fld id="{858A30A3-24D2-49E1-807C-231361B0A2DE}" type="slidenum">
              <a:rPr lang="en-AU" altLang="en-US" sz="1200">
                <a:latin typeface="Arial" panose="020B0604020202020204" pitchFamily="34" charset="0"/>
              </a:rPr>
              <a:pPr algn="r" eaLnBrk="1" hangingPunct="1"/>
              <a:t>16</a:t>
            </a:fld>
            <a:endParaRPr lang="en-AU" altLang="en-US" sz="1200">
              <a:latin typeface="Arial" panose="020B0604020202020204" pitchFamily="34" charset="0"/>
            </a:endParaRPr>
          </a:p>
        </p:txBody>
      </p:sp>
      <p:sp>
        <p:nvSpPr>
          <p:cNvPr id="61443" name="Rectangle 2"/>
          <p:cNvSpPr>
            <a:spLocks noGrp="1" noRot="1" noChangeAspect="1" noChangeArrowheads="1" noTextEdit="1"/>
          </p:cNvSpPr>
          <p:nvPr>
            <p:ph type="sldImg"/>
          </p:nvPr>
        </p:nvSpPr>
        <p:spPr>
          <a:xfrm>
            <a:off x="427038" y="139700"/>
            <a:ext cx="5621337" cy="3162300"/>
          </a:xfrm>
          <a:ln/>
        </p:spPr>
      </p:sp>
      <p:sp>
        <p:nvSpPr>
          <p:cNvPr id="61444" name="Rectangle 3"/>
          <p:cNvSpPr>
            <a:spLocks noGrp="1" noChangeArrowheads="1"/>
          </p:cNvSpPr>
          <p:nvPr>
            <p:ph type="body" idx="1"/>
          </p:nvPr>
        </p:nvSpPr>
        <p:spPr>
          <a:xfrm>
            <a:off x="915988" y="4344988"/>
            <a:ext cx="5026025" cy="411321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565" tIns="45783" rIns="91565" bIns="45783"/>
          <a:lstStyle/>
          <a:p>
            <a:pPr eaLnBrk="1" hangingPunct="1"/>
            <a:endParaRPr lang="en-US" altLang="en-US" smtClean="0"/>
          </a:p>
        </p:txBody>
      </p:sp>
    </p:spTree>
    <p:extLst>
      <p:ext uri="{BB962C8B-B14F-4D97-AF65-F5344CB8AC3E}">
        <p14:creationId xmlns:p14="http://schemas.microsoft.com/office/powerpoint/2010/main" val="1483924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txBox="1">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eaLnBrk="1" hangingPunct="1"/>
            <a:fld id="{19612646-949E-473F-8B02-71C68E391CD8}" type="slidenum">
              <a:rPr lang="en-AU" altLang="en-US" sz="1200">
                <a:latin typeface="Arial" panose="020B0604020202020204" pitchFamily="34" charset="0"/>
              </a:rPr>
              <a:pPr algn="r" eaLnBrk="1" hangingPunct="1"/>
              <a:t>17</a:t>
            </a:fld>
            <a:endParaRPr lang="en-AU" altLang="en-US" sz="1200">
              <a:latin typeface="Arial" panose="020B0604020202020204" pitchFamily="34" charset="0"/>
            </a:endParaRPr>
          </a:p>
        </p:txBody>
      </p:sp>
      <p:sp>
        <p:nvSpPr>
          <p:cNvPr id="62467" name="Rectangle 2"/>
          <p:cNvSpPr>
            <a:spLocks noGrp="1" noRot="1" noChangeAspect="1" noChangeArrowheads="1" noTextEdit="1"/>
          </p:cNvSpPr>
          <p:nvPr>
            <p:ph type="sldImg"/>
          </p:nvPr>
        </p:nvSpPr>
        <p:spPr>
          <a:xfrm>
            <a:off x="427038" y="139700"/>
            <a:ext cx="5621337" cy="3162300"/>
          </a:xfrm>
          <a:ln/>
        </p:spPr>
      </p:sp>
      <p:sp>
        <p:nvSpPr>
          <p:cNvPr id="62468" name="Rectangle 3"/>
          <p:cNvSpPr>
            <a:spLocks noGrp="1" noChangeArrowheads="1"/>
          </p:cNvSpPr>
          <p:nvPr>
            <p:ph type="body" idx="1"/>
          </p:nvPr>
        </p:nvSpPr>
        <p:spPr>
          <a:xfrm>
            <a:off x="915988" y="4344988"/>
            <a:ext cx="5026025" cy="411321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565" tIns="45783" rIns="91565" bIns="45783"/>
          <a:lstStyle/>
          <a:p>
            <a:pPr eaLnBrk="1" hangingPunct="1"/>
            <a:endParaRPr lang="en-US" altLang="en-US" smtClean="0"/>
          </a:p>
        </p:txBody>
      </p:sp>
    </p:spTree>
    <p:extLst>
      <p:ext uri="{BB962C8B-B14F-4D97-AF65-F5344CB8AC3E}">
        <p14:creationId xmlns:p14="http://schemas.microsoft.com/office/powerpoint/2010/main" val="2992260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txBox="1">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eaLnBrk="1" hangingPunct="1"/>
            <a:fld id="{19612646-949E-473F-8B02-71C68E391CD8}" type="slidenum">
              <a:rPr lang="en-AU" altLang="en-US" sz="1200">
                <a:latin typeface="Arial" panose="020B0604020202020204" pitchFamily="34" charset="0"/>
              </a:rPr>
              <a:pPr algn="r" eaLnBrk="1" hangingPunct="1"/>
              <a:t>18</a:t>
            </a:fld>
            <a:endParaRPr lang="en-AU" altLang="en-US" sz="1200">
              <a:latin typeface="Arial" panose="020B0604020202020204" pitchFamily="34" charset="0"/>
            </a:endParaRPr>
          </a:p>
        </p:txBody>
      </p:sp>
      <p:sp>
        <p:nvSpPr>
          <p:cNvPr id="62467" name="Rectangle 2"/>
          <p:cNvSpPr>
            <a:spLocks noGrp="1" noRot="1" noChangeAspect="1" noChangeArrowheads="1" noTextEdit="1"/>
          </p:cNvSpPr>
          <p:nvPr>
            <p:ph type="sldImg"/>
          </p:nvPr>
        </p:nvSpPr>
        <p:spPr>
          <a:xfrm>
            <a:off x="427038" y="139700"/>
            <a:ext cx="5621337" cy="3162300"/>
          </a:xfrm>
          <a:ln/>
        </p:spPr>
      </p:sp>
      <p:sp>
        <p:nvSpPr>
          <p:cNvPr id="62468" name="Rectangle 3"/>
          <p:cNvSpPr>
            <a:spLocks noGrp="1" noChangeArrowheads="1"/>
          </p:cNvSpPr>
          <p:nvPr>
            <p:ph type="body" idx="1"/>
          </p:nvPr>
        </p:nvSpPr>
        <p:spPr>
          <a:xfrm>
            <a:off x="915988" y="4344988"/>
            <a:ext cx="5026025" cy="411321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565" tIns="45783" rIns="91565" bIns="45783"/>
          <a:lstStyle/>
          <a:p>
            <a:pPr eaLnBrk="1" hangingPunct="1"/>
            <a:endParaRPr lang="en-US" altLang="en-US" smtClean="0"/>
          </a:p>
        </p:txBody>
      </p:sp>
    </p:spTree>
    <p:extLst>
      <p:ext uri="{BB962C8B-B14F-4D97-AF65-F5344CB8AC3E}">
        <p14:creationId xmlns:p14="http://schemas.microsoft.com/office/powerpoint/2010/main" val="3587307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txBox="1">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eaLnBrk="1" hangingPunct="1"/>
            <a:fld id="{00BAB770-9278-4252-A2F1-36B42F3A7635}" type="slidenum">
              <a:rPr lang="en-AU" altLang="en-US" sz="1200">
                <a:latin typeface="Arial" panose="020B0604020202020204" pitchFamily="34" charset="0"/>
              </a:rPr>
              <a:pPr algn="r" eaLnBrk="1" hangingPunct="1"/>
              <a:t>19</a:t>
            </a:fld>
            <a:endParaRPr lang="en-AU" altLang="en-US" sz="1200">
              <a:latin typeface="Arial" panose="020B0604020202020204" pitchFamily="34" charset="0"/>
            </a:endParaRPr>
          </a:p>
        </p:txBody>
      </p:sp>
      <p:sp>
        <p:nvSpPr>
          <p:cNvPr id="64515" name="Rectangle 2"/>
          <p:cNvSpPr>
            <a:spLocks noGrp="1" noRot="1" noChangeAspect="1" noChangeArrowheads="1" noTextEdit="1"/>
          </p:cNvSpPr>
          <p:nvPr>
            <p:ph type="sldImg"/>
          </p:nvPr>
        </p:nvSpPr>
        <p:spPr>
          <a:xfrm>
            <a:off x="427038" y="139700"/>
            <a:ext cx="5621337" cy="3162300"/>
          </a:xfrm>
          <a:ln/>
        </p:spPr>
      </p:sp>
      <p:sp>
        <p:nvSpPr>
          <p:cNvPr id="64516" name="Rectangle 3"/>
          <p:cNvSpPr>
            <a:spLocks noGrp="1" noChangeArrowheads="1"/>
          </p:cNvSpPr>
          <p:nvPr>
            <p:ph type="body" idx="1"/>
          </p:nvPr>
        </p:nvSpPr>
        <p:spPr>
          <a:xfrm>
            <a:off x="915988" y="4344988"/>
            <a:ext cx="5026025" cy="411321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565" tIns="45783" rIns="91565" bIns="45783"/>
          <a:lstStyle/>
          <a:p>
            <a:pPr eaLnBrk="1" hangingPunct="1"/>
            <a:endParaRPr lang="en-US" altLang="en-US" smtClean="0"/>
          </a:p>
        </p:txBody>
      </p:sp>
    </p:spTree>
    <p:extLst>
      <p:ext uri="{BB962C8B-B14F-4D97-AF65-F5344CB8AC3E}">
        <p14:creationId xmlns:p14="http://schemas.microsoft.com/office/powerpoint/2010/main" val="3379231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eaLnBrk="1" hangingPunct="1"/>
            <a:fld id="{B3206934-B355-4277-8B08-765E69381ABE}" type="slidenum">
              <a:rPr lang="en-AU" altLang="en-US" sz="1200">
                <a:latin typeface="Arial" panose="020B0604020202020204" pitchFamily="34" charset="0"/>
              </a:rPr>
              <a:pPr algn="r" eaLnBrk="1" hangingPunct="1"/>
              <a:t>20</a:t>
            </a:fld>
            <a:endParaRPr lang="en-AU" altLang="en-US" sz="1200">
              <a:latin typeface="Arial" panose="020B0604020202020204" pitchFamily="34" charset="0"/>
            </a:endParaRPr>
          </a:p>
        </p:txBody>
      </p:sp>
      <p:sp>
        <p:nvSpPr>
          <p:cNvPr id="68611" name="Rectangle 2"/>
          <p:cNvSpPr>
            <a:spLocks noGrp="1" noRot="1" noChangeAspect="1" noChangeArrowheads="1" noTextEdit="1"/>
          </p:cNvSpPr>
          <p:nvPr>
            <p:ph type="sldImg"/>
          </p:nvPr>
        </p:nvSpPr>
        <p:spPr>
          <a:xfrm>
            <a:off x="427038" y="139700"/>
            <a:ext cx="5621337" cy="3162300"/>
          </a:xfrm>
          <a:ln/>
        </p:spPr>
      </p:sp>
      <p:sp>
        <p:nvSpPr>
          <p:cNvPr id="68612" name="Rectangle 3"/>
          <p:cNvSpPr>
            <a:spLocks noGrp="1" noChangeArrowheads="1"/>
          </p:cNvSpPr>
          <p:nvPr>
            <p:ph type="body" idx="1"/>
          </p:nvPr>
        </p:nvSpPr>
        <p:spPr>
          <a:xfrm>
            <a:off x="915988" y="4344988"/>
            <a:ext cx="5026025" cy="411321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565" tIns="45783" rIns="91565" bIns="45783"/>
          <a:lstStyle/>
          <a:p>
            <a:pPr eaLnBrk="1" hangingPunct="1"/>
            <a:endParaRPr lang="en-US" altLang="en-US" smtClean="0"/>
          </a:p>
        </p:txBody>
      </p:sp>
    </p:spTree>
    <p:extLst>
      <p:ext uri="{BB962C8B-B14F-4D97-AF65-F5344CB8AC3E}">
        <p14:creationId xmlns:p14="http://schemas.microsoft.com/office/powerpoint/2010/main" val="10539294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6" name="Picture Placeholder 35">
            <a:extLst>
              <a:ext uri="{FF2B5EF4-FFF2-40B4-BE49-F238E27FC236}">
                <a16:creationId xmlns:a16="http://schemas.microsoft.com/office/drawing/2014/main" id="{8B934246-87B1-4444-9DCA-06622CAD5507}"/>
              </a:ext>
            </a:extLst>
          </p:cNvPr>
          <p:cNvSpPr>
            <a:spLocks noGrp="1"/>
          </p:cNvSpPr>
          <p:nvPr>
            <p:ph type="pic" sz="quarter" idx="10" hasCustomPrompt="1"/>
          </p:nvPr>
        </p:nvSpPr>
        <p:spPr>
          <a:xfrm>
            <a:off x="123992" y="124953"/>
            <a:ext cx="11944014" cy="4372387"/>
          </a:xfrm>
          <a:custGeom>
            <a:avLst/>
            <a:gdLst>
              <a:gd name="connsiteX0" fmla="*/ 0 w 11944014"/>
              <a:gd name="connsiteY0" fmla="*/ 0 h 4372387"/>
              <a:gd name="connsiteX1" fmla="*/ 11944014 w 11944014"/>
              <a:gd name="connsiteY1" fmla="*/ 0 h 4372387"/>
              <a:gd name="connsiteX2" fmla="*/ 11944014 w 11944014"/>
              <a:gd name="connsiteY2" fmla="*/ 4064314 h 4372387"/>
              <a:gd name="connsiteX3" fmla="*/ 11419539 w 11944014"/>
              <a:gd name="connsiteY3" fmla="*/ 4152711 h 4372387"/>
              <a:gd name="connsiteX4" fmla="*/ 4857299 w 11944014"/>
              <a:gd name="connsiteY4" fmla="*/ 3772522 h 4372387"/>
              <a:gd name="connsiteX5" fmla="*/ 510557 w 11944014"/>
              <a:gd name="connsiteY5" fmla="*/ 3115117 h 4372387"/>
              <a:gd name="connsiteX6" fmla="*/ 0 w 11944014"/>
              <a:gd name="connsiteY6" fmla="*/ 3085767 h 437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44014" h="4372387">
                <a:moveTo>
                  <a:pt x="0" y="0"/>
                </a:moveTo>
                <a:lnTo>
                  <a:pt x="11944014" y="0"/>
                </a:lnTo>
                <a:lnTo>
                  <a:pt x="11944014" y="4064314"/>
                </a:lnTo>
                <a:lnTo>
                  <a:pt x="11419539" y="4152711"/>
                </a:lnTo>
                <a:cubicBezTo>
                  <a:pt x="10120431" y="4379826"/>
                  <a:pt x="8581267" y="4634432"/>
                  <a:pt x="4857299" y="3772522"/>
                </a:cubicBezTo>
                <a:cubicBezTo>
                  <a:pt x="3261016" y="3403063"/>
                  <a:pt x="1951876" y="3212078"/>
                  <a:pt x="510557" y="3115117"/>
                </a:cubicBezTo>
                <a:lnTo>
                  <a:pt x="0" y="3085767"/>
                </a:lnTo>
                <a:close/>
              </a:path>
            </a:pathLst>
          </a:custGeo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noProof="0" dirty="0"/>
              <a:t>Insert Image</a:t>
            </a:r>
          </a:p>
        </p:txBody>
      </p:sp>
      <p:sp>
        <p:nvSpPr>
          <p:cNvPr id="8" name="Freeform: Shape 7">
            <a:extLst>
              <a:ext uri="{FF2B5EF4-FFF2-40B4-BE49-F238E27FC236}">
                <a16:creationId xmlns:a16="http://schemas.microsoft.com/office/drawing/2014/main" id="{1E99C6B2-05CE-48A7-8696-CEC64BE74DF5}"/>
              </a:ext>
            </a:extLst>
          </p:cNvPr>
          <p:cNvSpPr/>
          <p:nvPr userDrawn="1"/>
        </p:nvSpPr>
        <p:spPr>
          <a:xfrm>
            <a:off x="-1" y="0"/>
            <a:ext cx="12192001" cy="6858000"/>
          </a:xfrm>
          <a:custGeom>
            <a:avLst/>
            <a:gdLst>
              <a:gd name="connsiteX0" fmla="*/ 123993 w 12192001"/>
              <a:gd name="connsiteY0" fmla="*/ 123993 h 6858000"/>
              <a:gd name="connsiteX1" fmla="*/ 123993 w 12192001"/>
              <a:gd name="connsiteY1" fmla="*/ 3209760 h 6858000"/>
              <a:gd name="connsiteX2" fmla="*/ 634550 w 12192001"/>
              <a:gd name="connsiteY2" fmla="*/ 3239110 h 6858000"/>
              <a:gd name="connsiteX3" fmla="*/ 4981292 w 12192001"/>
              <a:gd name="connsiteY3" fmla="*/ 3896515 h 6858000"/>
              <a:gd name="connsiteX4" fmla="*/ 11543532 w 12192001"/>
              <a:gd name="connsiteY4" fmla="*/ 4276704 h 6858000"/>
              <a:gd name="connsiteX5" fmla="*/ 12068007 w 12192001"/>
              <a:gd name="connsiteY5" fmla="*/ 4188307 h 6858000"/>
              <a:gd name="connsiteX6" fmla="*/ 12068007 w 12192001"/>
              <a:gd name="connsiteY6" fmla="*/ 123993 h 6858000"/>
              <a:gd name="connsiteX7" fmla="*/ 0 w 12192001"/>
              <a:gd name="connsiteY7" fmla="*/ 0 h 6858000"/>
              <a:gd name="connsiteX8" fmla="*/ 12192000 w 12192001"/>
              <a:gd name="connsiteY8" fmla="*/ 0 h 6858000"/>
              <a:gd name="connsiteX9" fmla="*/ 12192000 w 12192001"/>
              <a:gd name="connsiteY9" fmla="*/ 4167393 h 6858000"/>
              <a:gd name="connsiteX10" fmla="*/ 12192001 w 12192001"/>
              <a:gd name="connsiteY10" fmla="*/ 4167393 h 6858000"/>
              <a:gd name="connsiteX11" fmla="*/ 12192001 w 12192001"/>
              <a:gd name="connsiteY11" fmla="*/ 4799849 h 6858000"/>
              <a:gd name="connsiteX12" fmla="*/ 12192001 w 12192001"/>
              <a:gd name="connsiteY12" fmla="*/ 4950491 h 6858000"/>
              <a:gd name="connsiteX13" fmla="*/ 12192001 w 12192001"/>
              <a:gd name="connsiteY13" fmla="*/ 6858000 h 6858000"/>
              <a:gd name="connsiteX14" fmla="*/ 12192000 w 12192001"/>
              <a:gd name="connsiteY14" fmla="*/ 6858000 h 6858000"/>
              <a:gd name="connsiteX15" fmla="*/ 1 w 12192001"/>
              <a:gd name="connsiteY15" fmla="*/ 6858000 h 6858000"/>
              <a:gd name="connsiteX16" fmla="*/ 0 w 12192001"/>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1" h="6858000">
                <a:moveTo>
                  <a:pt x="123993" y="123993"/>
                </a:moveTo>
                <a:lnTo>
                  <a:pt x="123993" y="3209760"/>
                </a:lnTo>
                <a:lnTo>
                  <a:pt x="634550" y="3239110"/>
                </a:lnTo>
                <a:cubicBezTo>
                  <a:pt x="2075869" y="3336071"/>
                  <a:pt x="3385009" y="3527056"/>
                  <a:pt x="4981292" y="3896515"/>
                </a:cubicBezTo>
                <a:cubicBezTo>
                  <a:pt x="8705260" y="4758425"/>
                  <a:pt x="10244424" y="4503819"/>
                  <a:pt x="11543532" y="4276704"/>
                </a:cubicBezTo>
                <a:lnTo>
                  <a:pt x="12068007" y="4188307"/>
                </a:lnTo>
                <a:lnTo>
                  <a:pt x="12068007" y="123993"/>
                </a:lnTo>
                <a:close/>
                <a:moveTo>
                  <a:pt x="0" y="0"/>
                </a:moveTo>
                <a:lnTo>
                  <a:pt x="12192000" y="0"/>
                </a:lnTo>
                <a:lnTo>
                  <a:pt x="12192000" y="4167393"/>
                </a:lnTo>
                <a:lnTo>
                  <a:pt x="12192001" y="4167393"/>
                </a:lnTo>
                <a:lnTo>
                  <a:pt x="12192001" y="4799849"/>
                </a:lnTo>
                <a:lnTo>
                  <a:pt x="12192001" y="4950491"/>
                </a:lnTo>
                <a:lnTo>
                  <a:pt x="12192001" y="6858000"/>
                </a:lnTo>
                <a:lnTo>
                  <a:pt x="12192000" y="6858000"/>
                </a:lnTo>
                <a:lnTo>
                  <a:pt x="1"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2">
                    <a:lumMod val="50000"/>
                  </a:schemeClr>
                </a:solidFill>
                <a:latin typeface="+mn-lt"/>
              </a:defRPr>
            </a:lvl1pPr>
          </a:lstStyle>
          <a:p>
            <a:pPr marL="228600" lvl="0" indent="-228600"/>
            <a:r>
              <a:rPr lang="en-US" noProof="0"/>
              <a:t>Subtitle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noProof="0"/>
              <a:t>Title</a:t>
            </a:r>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70484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hoto +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500215"/>
            <a:ext cx="11174186" cy="590931"/>
          </a:xfrm>
        </p:spPr>
        <p:txBody>
          <a:bodyPr vert="horz" wrap="square" lIns="91440" tIns="45720" rIns="91440" bIns="45720" rtlCol="0" anchor="ctr">
            <a:spAutoFit/>
          </a:bodyPr>
          <a:lstStyle>
            <a:lvl1pPr>
              <a:defRPr lang="en-GB" sz="3600" spc="-60" dirty="0"/>
            </a:lvl1pPr>
          </a:lstStyle>
          <a:p>
            <a:pPr lvl="0"/>
            <a:r>
              <a:rPr lang="en-US" noProof="0" smtClean="0"/>
              <a:t>Click to edit Master title style</a:t>
            </a:r>
            <a:endParaRPr lang="en-US" noProof="0"/>
          </a:p>
        </p:txBody>
      </p:sp>
      <p:sp>
        <p:nvSpPr>
          <p:cNvPr id="5" name="Picture Placeholder 4">
            <a:extLst>
              <a:ext uri="{FF2B5EF4-FFF2-40B4-BE49-F238E27FC236}">
                <a16:creationId xmlns:a16="http://schemas.microsoft.com/office/drawing/2014/main" id="{92C6531E-FB8E-4000-B873-B745C681E2F5}"/>
              </a:ext>
            </a:extLst>
          </p:cNvPr>
          <p:cNvSpPr>
            <a:spLocks noGrp="1"/>
          </p:cNvSpPr>
          <p:nvPr>
            <p:ph type="pic" sz="quarter" idx="13" hasCustomPrompt="1"/>
          </p:nvPr>
        </p:nvSpPr>
        <p:spPr>
          <a:xfrm>
            <a:off x="0" y="1248876"/>
            <a:ext cx="12192000" cy="2119313"/>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735240" y="3802065"/>
            <a:ext cx="9784080" cy="334508"/>
          </a:xfrm>
        </p:spPr>
        <p:txBody>
          <a:bodyPr>
            <a:noAutofit/>
          </a:bodyPr>
          <a:lstStyle>
            <a:lvl1pPr marL="0" indent="0" algn="l">
              <a:buNone/>
              <a:defRPr sz="1600" b="1">
                <a:solidFill>
                  <a:schemeClr val="accent3"/>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735240" y="4294303"/>
            <a:ext cx="9784080" cy="1737360"/>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15" name="Rectangle 14">
            <a:extLst>
              <a:ext uri="{FF2B5EF4-FFF2-40B4-BE49-F238E27FC236}">
                <a16:creationId xmlns:a16="http://schemas.microsoft.com/office/drawing/2014/main" id="{05951AB2-D568-4A7E-9408-FADC8BED4119}"/>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Tree>
    <p:extLst>
      <p:ext uri="{BB962C8B-B14F-4D97-AF65-F5344CB8AC3E}">
        <p14:creationId xmlns:p14="http://schemas.microsoft.com/office/powerpoint/2010/main" val="1424147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 + Three Sectio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5" name="Picture Placeholder 4">
            <a:extLst>
              <a:ext uri="{FF2B5EF4-FFF2-40B4-BE49-F238E27FC236}">
                <a16:creationId xmlns:a16="http://schemas.microsoft.com/office/drawing/2014/main" id="{92C6531E-FB8E-4000-B873-B745C681E2F5}"/>
              </a:ext>
            </a:extLst>
          </p:cNvPr>
          <p:cNvSpPr>
            <a:spLocks noGrp="1"/>
          </p:cNvSpPr>
          <p:nvPr>
            <p:ph type="pic" sz="quarter" idx="13" hasCustomPrompt="1"/>
          </p:nvPr>
        </p:nvSpPr>
        <p:spPr>
          <a:xfrm>
            <a:off x="0" y="1248876"/>
            <a:ext cx="12192000" cy="2119313"/>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735240" y="3802065"/>
            <a:ext cx="2820761" cy="334508"/>
          </a:xfrm>
        </p:spPr>
        <p:txBody>
          <a:bodyPr>
            <a:noAutofit/>
          </a:bodyPr>
          <a:lstStyle>
            <a:lvl1pPr marL="0" indent="0" algn="ctr">
              <a:buNone/>
              <a:defRPr sz="1600" b="1">
                <a:solidFill>
                  <a:schemeClr val="accent6"/>
                </a:solidFill>
                <a:latin typeface="+mn-lt"/>
              </a:defRPr>
            </a:lvl1pPr>
          </a:lstStyle>
          <a:p>
            <a:pPr lvl="0"/>
            <a:r>
              <a:rPr lang="en-US" noProof="0"/>
              <a:t>Edit Master text styles</a:t>
            </a:r>
          </a:p>
        </p:txBody>
      </p:sp>
      <p:sp>
        <p:nvSpPr>
          <p:cNvPr id="10" name="Text Placeholder 8">
            <a:extLst>
              <a:ext uri="{FF2B5EF4-FFF2-40B4-BE49-F238E27FC236}">
                <a16:creationId xmlns:a16="http://schemas.microsoft.com/office/drawing/2014/main" id="{3F93C618-7612-42AB-B890-45E85BD492F4}"/>
              </a:ext>
            </a:extLst>
          </p:cNvPr>
          <p:cNvSpPr>
            <a:spLocks noGrp="1"/>
          </p:cNvSpPr>
          <p:nvPr>
            <p:ph type="body" sz="quarter" idx="15" hasCustomPrompt="1"/>
          </p:nvPr>
        </p:nvSpPr>
        <p:spPr>
          <a:xfrm>
            <a:off x="4623026" y="3802065"/>
            <a:ext cx="2820761" cy="334508"/>
          </a:xfrm>
        </p:spPr>
        <p:txBody>
          <a:bodyPr>
            <a:noAutofit/>
          </a:bodyPr>
          <a:lstStyle>
            <a:lvl1pPr marL="0" indent="0" algn="ctr">
              <a:buNone/>
              <a:defRPr sz="1600" b="1">
                <a:solidFill>
                  <a:schemeClr val="accent3"/>
                </a:solidFill>
                <a:latin typeface="+mn-lt"/>
              </a:defRPr>
            </a:lvl1pPr>
          </a:lstStyle>
          <a:p>
            <a:pPr lvl="0"/>
            <a:r>
              <a:rPr lang="en-US" noProof="0"/>
              <a:t>Edit Master text styles</a:t>
            </a:r>
          </a:p>
        </p:txBody>
      </p:sp>
      <p:sp>
        <p:nvSpPr>
          <p:cNvPr id="11" name="Text Placeholder 8">
            <a:extLst>
              <a:ext uri="{FF2B5EF4-FFF2-40B4-BE49-F238E27FC236}">
                <a16:creationId xmlns:a16="http://schemas.microsoft.com/office/drawing/2014/main" id="{08664829-F6FB-4E31-BF5C-C895ADF2BA7F}"/>
              </a:ext>
            </a:extLst>
          </p:cNvPr>
          <p:cNvSpPr>
            <a:spLocks noGrp="1"/>
          </p:cNvSpPr>
          <p:nvPr>
            <p:ph type="body" sz="quarter" idx="16" hasCustomPrompt="1"/>
          </p:nvPr>
        </p:nvSpPr>
        <p:spPr>
          <a:xfrm>
            <a:off x="8635999" y="3802065"/>
            <a:ext cx="2820761" cy="334508"/>
          </a:xfrm>
        </p:spPr>
        <p:txBody>
          <a:bodyPr>
            <a:noAutofit/>
          </a:bodyPr>
          <a:lstStyle>
            <a:lvl1pPr marL="0" indent="0" algn="ctr">
              <a:buNone/>
              <a:defRPr sz="1600" b="1">
                <a:solidFill>
                  <a:schemeClr val="accent5">
                    <a:lumMod val="75000"/>
                  </a:schemeClr>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735240"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noProof="0"/>
              <a:t>Edit Master text styles</a:t>
            </a:r>
          </a:p>
        </p:txBody>
      </p:sp>
      <p:sp>
        <p:nvSpPr>
          <p:cNvPr id="13" name="Text Placeholder 8">
            <a:extLst>
              <a:ext uri="{FF2B5EF4-FFF2-40B4-BE49-F238E27FC236}">
                <a16:creationId xmlns:a16="http://schemas.microsoft.com/office/drawing/2014/main" id="{464BC696-49A6-4328-BB42-5566BAC00F80}"/>
              </a:ext>
            </a:extLst>
          </p:cNvPr>
          <p:cNvSpPr>
            <a:spLocks noGrp="1"/>
          </p:cNvSpPr>
          <p:nvPr>
            <p:ph type="body" sz="quarter" idx="18" hasCustomPrompt="1"/>
          </p:nvPr>
        </p:nvSpPr>
        <p:spPr>
          <a:xfrm>
            <a:off x="4623026"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noProof="0"/>
              <a:t>Edit Master text styles</a:t>
            </a:r>
          </a:p>
        </p:txBody>
      </p:sp>
      <p:sp>
        <p:nvSpPr>
          <p:cNvPr id="14" name="Text Placeholder 8">
            <a:extLst>
              <a:ext uri="{FF2B5EF4-FFF2-40B4-BE49-F238E27FC236}">
                <a16:creationId xmlns:a16="http://schemas.microsoft.com/office/drawing/2014/main" id="{7E9E558E-F7EF-4347-AD3C-FDB2A9BCF618}"/>
              </a:ext>
            </a:extLst>
          </p:cNvPr>
          <p:cNvSpPr>
            <a:spLocks noGrp="1"/>
          </p:cNvSpPr>
          <p:nvPr>
            <p:ph type="body" sz="quarter" idx="19" hasCustomPrompt="1"/>
          </p:nvPr>
        </p:nvSpPr>
        <p:spPr>
          <a:xfrm>
            <a:off x="8635999"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noProof="0"/>
              <a:t>Edit Master text styles</a:t>
            </a:r>
          </a:p>
        </p:txBody>
      </p:sp>
      <p:sp>
        <p:nvSpPr>
          <p:cNvPr id="3" name="Title 2">
            <a:extLst>
              <a:ext uri="{FF2B5EF4-FFF2-40B4-BE49-F238E27FC236}">
                <a16:creationId xmlns:a16="http://schemas.microsoft.com/office/drawing/2014/main" id="{B9AD2AC4-32E8-BC46-848C-BEA37118CB63}"/>
              </a:ext>
            </a:extLst>
          </p:cNvPr>
          <p:cNvSpPr>
            <a:spLocks noGrp="1"/>
          </p:cNvSpPr>
          <p:nvPr>
            <p:ph type="title"/>
          </p:nvPr>
        </p:nvSpPr>
        <p:spPr/>
        <p:txBody>
          <a:bodyPr/>
          <a:lstStyle/>
          <a:p>
            <a:r>
              <a:rPr lang="en-US" noProof="0" smtClean="0"/>
              <a:t>Click to edit Master title style</a:t>
            </a:r>
            <a:endParaRPr lang="en-US" noProof="0"/>
          </a:p>
        </p:txBody>
      </p:sp>
    </p:spTree>
    <p:extLst>
      <p:ext uri="{BB962C8B-B14F-4D97-AF65-F5344CB8AC3E}">
        <p14:creationId xmlns:p14="http://schemas.microsoft.com/office/powerpoint/2010/main" val="25544819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alf Page Photo + Text">
    <p:spTree>
      <p:nvGrpSpPr>
        <p:cNvPr id="1" name=""/>
        <p:cNvGrpSpPr/>
        <p:nvPr/>
      </p:nvGrpSpPr>
      <p:grpSpPr>
        <a:xfrm>
          <a:off x="0" y="0"/>
          <a:ext cx="0" cy="0"/>
          <a:chOff x="0" y="0"/>
          <a:chExt cx="0" cy="0"/>
        </a:xfrm>
      </p:grpSpPr>
      <p:sp>
        <p:nvSpPr>
          <p:cNvPr id="11" name="Picture Placeholder 4">
            <a:extLst>
              <a:ext uri="{FF2B5EF4-FFF2-40B4-BE49-F238E27FC236}">
                <a16:creationId xmlns:a16="http://schemas.microsoft.com/office/drawing/2014/main" id="{679784BB-7CDD-484B-8F47-9CF1D79993F5}"/>
              </a:ext>
            </a:extLst>
          </p:cNvPr>
          <p:cNvSpPr>
            <a:spLocks noGrp="1"/>
          </p:cNvSpPr>
          <p:nvPr>
            <p:ph type="pic" sz="quarter" idx="13" hasCustomPrompt="1"/>
          </p:nvPr>
        </p:nvSpPr>
        <p:spPr>
          <a:xfrm>
            <a:off x="6299200" y="0"/>
            <a:ext cx="5892800"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493776"/>
            <a:ext cx="5170715" cy="1089529"/>
          </a:xfrm>
        </p:spPr>
        <p:txBody>
          <a:bodyPr vert="horz" wrap="square" lIns="91440" tIns="45720" rIns="91440" bIns="45720" rtlCol="0" anchor="ctr">
            <a:spAutoFit/>
          </a:bodyPr>
          <a:lstStyle>
            <a:lvl1pPr>
              <a:defRPr lang="en-GB" sz="3600" spc="-60" dirty="0"/>
            </a:lvl1pPr>
          </a:lstStyle>
          <a:p>
            <a:pPr lvl="0"/>
            <a:r>
              <a:rPr lang="en-US" noProof="0" smtClean="0"/>
              <a:t>Click to edit Master title style</a:t>
            </a:r>
            <a:endParaRPr lang="en-US" noProof="0"/>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571499" y="2061165"/>
            <a:ext cx="5045529" cy="334508"/>
          </a:xfrm>
        </p:spPr>
        <p:txBody>
          <a:bodyPr>
            <a:noAutofit/>
          </a:bodyPr>
          <a:lstStyle>
            <a:lvl1pPr marL="0" indent="0" algn="l">
              <a:buNone/>
              <a:defRPr sz="1600" b="1">
                <a:solidFill>
                  <a:schemeClr val="accent3"/>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571499" y="2708227"/>
            <a:ext cx="5045529"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8" name="Rectangle 7">
            <a:extLst>
              <a:ext uri="{FF2B5EF4-FFF2-40B4-BE49-F238E27FC236}">
                <a16:creationId xmlns:a16="http://schemas.microsoft.com/office/drawing/2014/main" id="{1E6A75B6-7B4E-496F-A846-0FFBB6E1D164}"/>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0" name="Slide Number Placeholder 5">
            <a:extLst>
              <a:ext uri="{FF2B5EF4-FFF2-40B4-BE49-F238E27FC236}">
                <a16:creationId xmlns:a16="http://schemas.microsoft.com/office/drawing/2014/main" id="{7648ACB4-9C22-4636-800F-578055A5BC10}"/>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20438724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Flowchart: Document 3">
            <a:extLst>
              <a:ext uri="{FF2B5EF4-FFF2-40B4-BE49-F238E27FC236}">
                <a16:creationId xmlns:a16="http://schemas.microsoft.com/office/drawing/2014/main" id="{D5C833BC-89A8-4D28-9D63-F45F14D694BF}"/>
              </a:ext>
            </a:extLst>
          </p:cNvPr>
          <p:cNvSpPr/>
          <p:nvPr userDrawn="1"/>
        </p:nvSpPr>
        <p:spPr>
          <a:xfrm flipH="1">
            <a:off x="123987" y="124955"/>
            <a:ext cx="11953415" cy="4408002"/>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7" h="24785">
                <a:moveTo>
                  <a:pt x="17" y="0"/>
                </a:moveTo>
                <a:lnTo>
                  <a:pt x="21617" y="0"/>
                </a:lnTo>
                <a:lnTo>
                  <a:pt x="21617" y="17322"/>
                </a:lnTo>
                <a:cubicBezTo>
                  <a:pt x="10919" y="19230"/>
                  <a:pt x="10221" y="28798"/>
                  <a:pt x="0" y="22875"/>
                </a:cubicBezTo>
                <a:cubicBezTo>
                  <a:pt x="6" y="15250"/>
                  <a:pt x="11" y="7625"/>
                  <a:pt x="1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2">
                    <a:lumMod val="50000"/>
                  </a:schemeClr>
                </a:solidFill>
                <a:latin typeface="+mn-lt"/>
              </a:defRPr>
            </a:lvl1pPr>
          </a:lstStyle>
          <a:p>
            <a:pPr marL="228600" lvl="0" indent="-228600"/>
            <a:r>
              <a:rPr lang="en-US" noProof="0"/>
              <a:t>Subtitle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noProof="0"/>
              <a:t>Title</a:t>
            </a:r>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5822404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4" name="Flowchart: Document 3">
            <a:extLst>
              <a:ext uri="{FF2B5EF4-FFF2-40B4-BE49-F238E27FC236}">
                <a16:creationId xmlns:a16="http://schemas.microsoft.com/office/drawing/2014/main" id="{7F75D8AF-79DE-4E2B-A15F-8EC66948BC31}"/>
              </a:ext>
            </a:extLst>
          </p:cNvPr>
          <p:cNvSpPr/>
          <p:nvPr userDrawn="1"/>
        </p:nvSpPr>
        <p:spPr>
          <a:xfrm flipH="1" flipV="1">
            <a:off x="114590" y="4581492"/>
            <a:ext cx="11962815" cy="2152681"/>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 name="connsiteX0" fmla="*/ 34 w 21634"/>
              <a:gd name="connsiteY0" fmla="*/ 0 h 36778"/>
              <a:gd name="connsiteX1" fmla="*/ 21634 w 21634"/>
              <a:gd name="connsiteY1" fmla="*/ 0 h 36778"/>
              <a:gd name="connsiteX2" fmla="*/ 21634 w 21634"/>
              <a:gd name="connsiteY2" fmla="*/ 17322 h 36778"/>
              <a:gd name="connsiteX3" fmla="*/ 0 w 21634"/>
              <a:gd name="connsiteY3" fmla="*/ 35787 h 36778"/>
              <a:gd name="connsiteX4" fmla="*/ 34 w 21634"/>
              <a:gd name="connsiteY4" fmla="*/ 0 h 36778"/>
              <a:gd name="connsiteX0" fmla="*/ 34 w 21634"/>
              <a:gd name="connsiteY0" fmla="*/ 0 h 41874"/>
              <a:gd name="connsiteX1" fmla="*/ 21634 w 21634"/>
              <a:gd name="connsiteY1" fmla="*/ 0 h 41874"/>
              <a:gd name="connsiteX2" fmla="*/ 21634 w 21634"/>
              <a:gd name="connsiteY2" fmla="*/ 17322 h 41874"/>
              <a:gd name="connsiteX3" fmla="*/ 0 w 21634"/>
              <a:gd name="connsiteY3" fmla="*/ 35787 h 41874"/>
              <a:gd name="connsiteX4" fmla="*/ 34 w 21634"/>
              <a:gd name="connsiteY4" fmla="*/ 0 h 41874"/>
              <a:gd name="connsiteX0" fmla="*/ 34 w 21634"/>
              <a:gd name="connsiteY0" fmla="*/ 0 h 42123"/>
              <a:gd name="connsiteX1" fmla="*/ 21634 w 21634"/>
              <a:gd name="connsiteY1" fmla="*/ 0 h 42123"/>
              <a:gd name="connsiteX2" fmla="*/ 21634 w 21634"/>
              <a:gd name="connsiteY2" fmla="*/ 17322 h 42123"/>
              <a:gd name="connsiteX3" fmla="*/ 0 w 21634"/>
              <a:gd name="connsiteY3" fmla="*/ 35787 h 42123"/>
              <a:gd name="connsiteX4" fmla="*/ 34 w 21634"/>
              <a:gd name="connsiteY4" fmla="*/ 0 h 42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42123">
                <a:moveTo>
                  <a:pt x="34" y="0"/>
                </a:moveTo>
                <a:lnTo>
                  <a:pt x="21634" y="0"/>
                </a:lnTo>
                <a:lnTo>
                  <a:pt x="21634" y="17322"/>
                </a:lnTo>
                <a:cubicBezTo>
                  <a:pt x="10970" y="21444"/>
                  <a:pt x="9198" y="56098"/>
                  <a:pt x="0" y="35787"/>
                </a:cubicBezTo>
                <a:cubicBezTo>
                  <a:pt x="6" y="28162"/>
                  <a:pt x="28" y="7625"/>
                  <a:pt x="3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1611383"/>
            <a:ext cx="9666514" cy="746846"/>
          </a:xfrm>
        </p:spPr>
        <p:txBody>
          <a:bodyPr anchor="t">
            <a:noAutofit/>
          </a:bodyPr>
          <a:lstStyle>
            <a:lvl1pPr>
              <a:defRPr sz="4800" spc="-150">
                <a:solidFill>
                  <a:schemeClr val="tx1">
                    <a:lumMod val="75000"/>
                    <a:lumOff val="25000"/>
                  </a:schemeClr>
                </a:solidFill>
              </a:defRPr>
            </a:lvl1pPr>
          </a:lstStyle>
          <a:p>
            <a:r>
              <a:rPr lang="en-US" noProof="0"/>
              <a:t>Section Header 1</a:t>
            </a:r>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2464424"/>
            <a:ext cx="9666514" cy="221599"/>
          </a:xfrm>
        </p:spPr>
        <p:txBody>
          <a:bodyPr tIns="0" bIns="0">
            <a:spAutoFit/>
          </a:bodyPr>
          <a:lstStyle>
            <a:lvl1pPr marL="0" indent="0">
              <a:buNone/>
              <a:defRPr sz="16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Subtitle</a:t>
            </a:r>
          </a:p>
        </p:txBody>
      </p:sp>
      <p:sp>
        <p:nvSpPr>
          <p:cNvPr id="13" name="Rectangle 12">
            <a:extLst>
              <a:ext uri="{FF2B5EF4-FFF2-40B4-BE49-F238E27FC236}">
                <a16:creationId xmlns:a16="http://schemas.microsoft.com/office/drawing/2014/main" id="{560C8850-C2CD-4E0B-AA6F-6B884EB94B4B}"/>
              </a:ext>
            </a:extLst>
          </p:cNvPr>
          <p:cNvSpPr/>
          <p:nvPr userDrawn="1"/>
        </p:nvSpPr>
        <p:spPr>
          <a:xfrm>
            <a:off x="435429" y="1532049"/>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80D3D7B7-CDD7-4664-B2D8-6F60FEAEAC45}"/>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Slide Number Placeholder 5">
            <a:extLst>
              <a:ext uri="{FF2B5EF4-FFF2-40B4-BE49-F238E27FC236}">
                <a16:creationId xmlns:a16="http://schemas.microsoft.com/office/drawing/2014/main" id="{9E81145E-5F17-4CB6-9E17-ECF3BB38DE75}"/>
              </a:ext>
            </a:extLst>
          </p:cNvPr>
          <p:cNvSpPr txBox="1">
            <a:spLocks/>
          </p:cNvSpPr>
          <p:nvPr userDrawn="1"/>
        </p:nvSpPr>
        <p:spPr>
          <a:xfrm>
            <a:off x="11360016" y="6369050"/>
            <a:ext cx="335909" cy="365125"/>
          </a:xfrm>
          <a:prstGeom prst="rect">
            <a:avLst/>
          </a:prstGeom>
          <a:solidFill>
            <a:schemeClr val="bg1">
              <a:lumMod val="85000"/>
            </a:schemeClr>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tx1"/>
                </a:solidFill>
              </a:rPr>
              <a:pPr/>
              <a:t>‹#›</a:t>
            </a:fld>
            <a:endParaRPr lang="en-US" b="1" noProof="0" dirty="0">
              <a:solidFill>
                <a:schemeClr val="tx1"/>
              </a:solidFill>
            </a:endParaRPr>
          </a:p>
        </p:txBody>
      </p:sp>
    </p:spTree>
    <p:extLst>
      <p:ext uri="{BB962C8B-B14F-4D97-AF65-F5344CB8AC3E}">
        <p14:creationId xmlns:p14="http://schemas.microsoft.com/office/powerpoint/2010/main" val="23672193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noProof="0" smtClean="0"/>
              <a:t>Click to edit Master title style</a:t>
            </a:r>
            <a:endParaRPr lang="en-US" noProof="0"/>
          </a:p>
        </p:txBody>
      </p:sp>
      <p:sp>
        <p:nvSpPr>
          <p:cNvPr id="11" name="Content Placeholder 2">
            <a:extLst>
              <a:ext uri="{FF2B5EF4-FFF2-40B4-BE49-F238E27FC236}">
                <a16:creationId xmlns:a16="http://schemas.microsoft.com/office/drawing/2014/main" id="{758E3AAF-44AA-41E0-AE18-8B461598AD07}"/>
              </a:ext>
            </a:extLst>
          </p:cNvPr>
          <p:cNvSpPr>
            <a:spLocks noGrp="1"/>
          </p:cNvSpPr>
          <p:nvPr>
            <p:ph sz="half" idx="1" hasCustomPrompt="1"/>
          </p:nvPr>
        </p:nvSpPr>
        <p:spPr>
          <a:xfrm>
            <a:off x="446314" y="1825625"/>
            <a:ext cx="5306787" cy="4351338"/>
          </a:xfrm>
        </p:spPr>
        <p:txBody>
          <a:bodyPr>
            <a:normAutofit/>
          </a:bodyPr>
          <a:lstStyle>
            <a:lvl1pPr>
              <a:defRPr sz="2000"/>
            </a:lvl1pPr>
            <a:lvl2pPr>
              <a:defRPr sz="1800"/>
            </a:lvl2pPr>
            <a:lvl3pPr>
              <a:defRPr sz="16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Content Placeholder 3">
            <a:extLst>
              <a:ext uri="{FF2B5EF4-FFF2-40B4-BE49-F238E27FC236}">
                <a16:creationId xmlns:a16="http://schemas.microsoft.com/office/drawing/2014/main" id="{FC1B8B60-5429-4EF9-93D0-2CCCF562B916}"/>
              </a:ext>
            </a:extLst>
          </p:cNvPr>
          <p:cNvSpPr>
            <a:spLocks noGrp="1"/>
          </p:cNvSpPr>
          <p:nvPr>
            <p:ph sz="half" idx="2" hasCustomPrompt="1"/>
          </p:nvPr>
        </p:nvSpPr>
        <p:spPr>
          <a:xfrm>
            <a:off x="6438900" y="1825625"/>
            <a:ext cx="5181600" cy="4351338"/>
          </a:xfrm>
        </p:spPr>
        <p:txBody>
          <a:bodyPr>
            <a:normAutofit/>
          </a:bodyPr>
          <a:lstStyle>
            <a:lvl1pPr>
              <a:defRPr sz="2000"/>
            </a:lvl1pPr>
            <a:lvl2pPr>
              <a:defRPr sz="1800"/>
            </a:lvl2pPr>
            <a:lvl3pPr>
              <a:defRPr sz="16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94700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a:xfrm>
            <a:off x="839788" y="734043"/>
            <a:ext cx="3932237" cy="1089529"/>
          </a:xfrm>
        </p:spPr>
        <p:txBody>
          <a:bodyPr/>
          <a:lstStyle/>
          <a:p>
            <a:r>
              <a:rPr lang="en-US" noProof="0" smtClean="0"/>
              <a:t>Click to edit Master title style</a:t>
            </a:r>
            <a:endParaRPr lang="en-US" noProof="0"/>
          </a:p>
        </p:txBody>
      </p:sp>
      <p:sp>
        <p:nvSpPr>
          <p:cNvPr id="15" name="Text Placeholder 3">
            <a:extLst>
              <a:ext uri="{FF2B5EF4-FFF2-40B4-BE49-F238E27FC236}">
                <a16:creationId xmlns:a16="http://schemas.microsoft.com/office/drawing/2014/main" id="{9B6692B7-0F8A-4381-96B4-5F358BFD1E90}"/>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6" name="Content Placeholder 2">
            <a:extLst>
              <a:ext uri="{FF2B5EF4-FFF2-40B4-BE49-F238E27FC236}">
                <a16:creationId xmlns:a16="http://schemas.microsoft.com/office/drawing/2014/main" id="{B43535EE-90E2-422C-B7AC-4D346E8D6E04}"/>
              </a:ext>
            </a:extLst>
          </p:cNvPr>
          <p:cNvSpPr>
            <a:spLocks noGrp="1"/>
          </p:cNvSpPr>
          <p:nvPr>
            <p:ph idx="1" hasCustomPrompt="1"/>
          </p:nvPr>
        </p:nvSpPr>
        <p:spPr>
          <a:xfrm>
            <a:off x="5183188" y="500215"/>
            <a:ext cx="6172200" cy="5368773"/>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1764241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a:xfrm>
            <a:off x="839788" y="734043"/>
            <a:ext cx="3932237" cy="1089529"/>
          </a:xfrm>
        </p:spPr>
        <p:txBody>
          <a:bodyPr/>
          <a:lstStyle/>
          <a:p>
            <a:r>
              <a:rPr lang="en-US" noProof="0" smtClean="0"/>
              <a:t>Click to edit Master title style</a:t>
            </a:r>
            <a:endParaRPr lang="en-US" noProof="0"/>
          </a:p>
        </p:txBody>
      </p:sp>
      <p:sp>
        <p:nvSpPr>
          <p:cNvPr id="15" name="Text Placeholder 3">
            <a:extLst>
              <a:ext uri="{FF2B5EF4-FFF2-40B4-BE49-F238E27FC236}">
                <a16:creationId xmlns:a16="http://schemas.microsoft.com/office/drawing/2014/main" id="{9B6692B7-0F8A-4381-96B4-5F358BFD1E90}"/>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1" name="Picture Placeholder 2">
            <a:extLst>
              <a:ext uri="{FF2B5EF4-FFF2-40B4-BE49-F238E27FC236}">
                <a16:creationId xmlns:a16="http://schemas.microsoft.com/office/drawing/2014/main" id="{131CB29F-0BE0-476F-B57A-7638E9BFAE76}"/>
              </a:ext>
            </a:extLst>
          </p:cNvPr>
          <p:cNvSpPr>
            <a:spLocks noGrp="1"/>
          </p:cNvSpPr>
          <p:nvPr>
            <p:ph type="pic" idx="1"/>
          </p:nvPr>
        </p:nvSpPr>
        <p:spPr>
          <a:xfrm>
            <a:off x="5183188" y="500215"/>
            <a:ext cx="6172200" cy="5368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smtClean="0"/>
              <a:t>Click icon to add picture</a:t>
            </a:r>
            <a:endParaRPr lang="en-US" noProof="0" dirty="0"/>
          </a:p>
        </p:txBody>
      </p:sp>
    </p:spTree>
    <p:extLst>
      <p:ext uri="{BB962C8B-B14F-4D97-AF65-F5344CB8AC3E}">
        <p14:creationId xmlns:p14="http://schemas.microsoft.com/office/powerpoint/2010/main" val="16409964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34329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4E46C0F6-F728-4FF0-A7F3-F6AECCD35B33}"/>
              </a:ext>
            </a:extLst>
          </p:cNvPr>
          <p:cNvSpPr>
            <a:spLocks noGrp="1"/>
          </p:cNvSpPr>
          <p:nvPr>
            <p:ph type="pic" sz="quarter" idx="13" hasCustomPrompt="1"/>
          </p:nvPr>
        </p:nvSpPr>
        <p:spPr>
          <a:xfrm>
            <a:off x="120650" y="136525"/>
            <a:ext cx="11950700" cy="6584951"/>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7" name="Text Placeholder 6">
            <a:extLst>
              <a:ext uri="{FF2B5EF4-FFF2-40B4-BE49-F238E27FC236}">
                <a16:creationId xmlns:a16="http://schemas.microsoft.com/office/drawing/2014/main" id="{E4DAD220-8CE3-4FF4-957A-1E24442C6565}"/>
              </a:ext>
            </a:extLst>
          </p:cNvPr>
          <p:cNvSpPr>
            <a:spLocks noGrp="1"/>
          </p:cNvSpPr>
          <p:nvPr>
            <p:ph type="body" sz="quarter" idx="14" hasCustomPrompt="1"/>
          </p:nvPr>
        </p:nvSpPr>
        <p:spPr>
          <a:xfrm>
            <a:off x="1587500" y="4022725"/>
            <a:ext cx="10033000" cy="1236236"/>
          </a:xfrm>
          <a:solidFill>
            <a:schemeClr val="tx1">
              <a:alpha val="68000"/>
            </a:schemeClr>
          </a:solidFill>
        </p:spPr>
        <p:txBody>
          <a:bodyPr lIns="274320" tIns="274320" rIns="274320" bIns="274320" anchor="ctr">
            <a:spAutoFit/>
          </a:bodyPr>
          <a:lstStyle>
            <a:lvl1pPr marL="0" indent="0">
              <a:lnSpc>
                <a:spcPct val="100000"/>
              </a:lnSpc>
              <a:buNone/>
              <a:defRPr sz="1800" b="0">
                <a:solidFill>
                  <a:schemeClr val="bg1"/>
                </a:solidFill>
              </a:defRPr>
            </a:lvl1pPr>
          </a:lstStyle>
          <a:p>
            <a:pPr lvl="0"/>
            <a:r>
              <a:rPr lang="en-US" noProof="0"/>
              <a:t>Edit Master text styles</a:t>
            </a:r>
          </a:p>
          <a:p>
            <a:pPr lvl="0"/>
            <a:endParaRPr lang="en-US" noProof="0"/>
          </a:p>
        </p:txBody>
      </p:sp>
      <p:sp>
        <p:nvSpPr>
          <p:cNvPr id="8" name="Text Placeholder 6">
            <a:extLst>
              <a:ext uri="{FF2B5EF4-FFF2-40B4-BE49-F238E27FC236}">
                <a16:creationId xmlns:a16="http://schemas.microsoft.com/office/drawing/2014/main" id="{58FDDD78-44AA-4B92-90B8-DFC56D688C50}"/>
              </a:ext>
            </a:extLst>
          </p:cNvPr>
          <p:cNvSpPr>
            <a:spLocks noGrp="1"/>
          </p:cNvSpPr>
          <p:nvPr>
            <p:ph type="body" sz="quarter" idx="15" hasCustomPrompt="1"/>
          </p:nvPr>
        </p:nvSpPr>
        <p:spPr>
          <a:xfrm>
            <a:off x="336550" y="3269342"/>
            <a:ext cx="1155366" cy="2576090"/>
          </a:xfrm>
          <a:noFill/>
        </p:spPr>
        <p:txBody>
          <a:bodyPr wrap="square" lIns="182880" tIns="182880" rIns="182880" bIns="91440">
            <a:spAutoFit/>
          </a:bodyPr>
          <a:lstStyle>
            <a:lvl1pPr marL="0" indent="0">
              <a:buNone/>
              <a:defRPr sz="16600" b="1">
                <a:solidFill>
                  <a:schemeClr val="bg1"/>
                </a:solidFill>
                <a:latin typeface="Arial" panose="020B0604020202020204" pitchFamily="34" charset="0"/>
                <a:cs typeface="Arial" panose="020B0604020202020204" pitchFamily="34" charset="0"/>
              </a:defRPr>
            </a:lvl1pPr>
          </a:lstStyle>
          <a:p>
            <a:pPr lvl="0"/>
            <a:r>
              <a:rPr lang="en-US" noProof="0"/>
              <a:t>“</a:t>
            </a:r>
          </a:p>
        </p:txBody>
      </p:sp>
      <p:sp>
        <p:nvSpPr>
          <p:cNvPr id="9" name="Frame 8">
            <a:extLst>
              <a:ext uri="{FF2B5EF4-FFF2-40B4-BE49-F238E27FC236}">
                <a16:creationId xmlns:a16="http://schemas.microsoft.com/office/drawing/2014/main" id="{0283712C-6C33-4303-985C-6493AAFAF40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0" name="Rectangle 9">
            <a:extLst>
              <a:ext uri="{FF2B5EF4-FFF2-40B4-BE49-F238E27FC236}">
                <a16:creationId xmlns:a16="http://schemas.microsoft.com/office/drawing/2014/main" id="{5793B617-BDEC-4471-BF16-3ADF8D92DD69}"/>
              </a:ext>
            </a:extLst>
          </p:cNvPr>
          <p:cNvSpPr/>
          <p:nvPr userDrawn="1"/>
        </p:nvSpPr>
        <p:spPr>
          <a:xfrm>
            <a:off x="11360016" y="6369050"/>
            <a:ext cx="335909" cy="48895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1" name="Slide Number Placeholder 5">
            <a:extLst>
              <a:ext uri="{FF2B5EF4-FFF2-40B4-BE49-F238E27FC236}">
                <a16:creationId xmlns:a16="http://schemas.microsoft.com/office/drawing/2014/main" id="{33D238BD-C38B-4BEB-92A5-657AAB9C5351}"/>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2" name="Title 1">
            <a:extLst>
              <a:ext uri="{FF2B5EF4-FFF2-40B4-BE49-F238E27FC236}">
                <a16:creationId xmlns:a16="http://schemas.microsoft.com/office/drawing/2014/main" id="{50E81040-AE93-4763-96F3-062F0F2D8F14}"/>
              </a:ext>
            </a:extLst>
          </p:cNvPr>
          <p:cNvSpPr>
            <a:spLocks noGrp="1"/>
          </p:cNvSpPr>
          <p:nvPr>
            <p:ph type="title"/>
          </p:nvPr>
        </p:nvSpPr>
        <p:spPr/>
        <p:txBody>
          <a:bodyPr/>
          <a:lstStyle/>
          <a:p>
            <a:r>
              <a:rPr lang="en-US" noProof="0" smtClean="0"/>
              <a:t>Click to edit Master title style</a:t>
            </a:r>
            <a:endParaRPr lang="en-US" noProof="0"/>
          </a:p>
        </p:txBody>
      </p:sp>
    </p:spTree>
    <p:extLst>
      <p:ext uri="{BB962C8B-B14F-4D97-AF65-F5344CB8AC3E}">
        <p14:creationId xmlns:p14="http://schemas.microsoft.com/office/powerpoint/2010/main" val="2070143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with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314F9CD-0693-4A94-A67A-F71413300A64}"/>
              </a:ext>
            </a:extLst>
          </p:cNvPr>
          <p:cNvSpPr>
            <a:spLocks noGrp="1"/>
          </p:cNvSpPr>
          <p:nvPr>
            <p:ph type="pic" sz="quarter" idx="11" hasCustomPrompt="1"/>
          </p:nvPr>
        </p:nvSpPr>
        <p:spPr>
          <a:xfrm>
            <a:off x="0" y="0"/>
            <a:ext cx="12191999" cy="3962400"/>
          </a:xfr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noProof="0" dirty="0"/>
              <a:t>Insert Image</a:t>
            </a:r>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3"/>
                </a:solidFill>
                <a:latin typeface="+mn-lt"/>
              </a:defRPr>
            </a:lvl1pPr>
          </a:lstStyle>
          <a:p>
            <a:pPr marL="228600" lvl="0" indent="-228600"/>
            <a:r>
              <a:rPr lang="en-US" noProof="0"/>
              <a:t>Subtitle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noProof="0"/>
              <a:t>Title</a:t>
            </a:r>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id="{7B386286-CEE2-E94A-BBC0-0A3723EB14DE}"/>
              </a:ext>
            </a:extLst>
          </p:cNvPr>
          <p:cNvSpPr/>
          <p:nvPr userDrawn="1"/>
        </p:nvSpPr>
        <p:spPr>
          <a:xfrm>
            <a:off x="11008895" y="6220326"/>
            <a:ext cx="866273" cy="6376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Tree>
    <p:extLst>
      <p:ext uri="{BB962C8B-B14F-4D97-AF65-F5344CB8AC3E}">
        <p14:creationId xmlns:p14="http://schemas.microsoft.com/office/powerpoint/2010/main" val="35397571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7C719AD2-39D2-425C-90E5-8FD2D783ADDF}"/>
              </a:ext>
            </a:extLst>
          </p:cNvPr>
          <p:cNvSpPr>
            <a:spLocks noGrp="1"/>
          </p:cNvSpPr>
          <p:nvPr>
            <p:ph type="pic" sz="quarter" idx="13" hasCustomPrompt="1"/>
          </p:nvPr>
        </p:nvSpPr>
        <p:spPr>
          <a:xfrm>
            <a:off x="0" y="0"/>
            <a:ext cx="12192000"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4907643" cy="701731"/>
          </a:xfrm>
        </p:spPr>
        <p:txBody>
          <a:bodyPr vert="horz" wrap="square" lIns="91440" tIns="45720" rIns="91440" bIns="45720" rtlCol="0" anchor="b">
            <a:spAutoFit/>
          </a:bodyPr>
          <a:lstStyle>
            <a:lvl1pPr>
              <a:defRPr lang="en-GB" sz="4400" b="1" spc="-150" dirty="0">
                <a:solidFill>
                  <a:schemeClr val="bg1"/>
                </a:solidFill>
                <a:latin typeface="+mj-lt"/>
              </a:defRPr>
            </a:lvl1pPr>
          </a:lstStyle>
          <a:p>
            <a:pPr marL="0" lvl="0"/>
            <a:r>
              <a:rPr lang="en-US" noProof="0"/>
              <a:t>Thank You</a:t>
            </a:r>
          </a:p>
        </p:txBody>
      </p:sp>
    </p:spTree>
    <p:extLst>
      <p:ext uri="{BB962C8B-B14F-4D97-AF65-F5344CB8AC3E}">
        <p14:creationId xmlns:p14="http://schemas.microsoft.com/office/powerpoint/2010/main" val="734192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1">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6D24BA90-E7BA-471E-AA13-3329EDCD80A2}"/>
              </a:ext>
            </a:extLst>
          </p:cNvPr>
          <p:cNvSpPr/>
          <p:nvPr userDrawn="1"/>
        </p:nvSpPr>
        <p:spPr>
          <a:xfrm flipV="1">
            <a:off x="-1" y="-3"/>
            <a:ext cx="12192001" cy="6858003"/>
          </a:xfrm>
          <a:custGeom>
            <a:avLst/>
            <a:gdLst>
              <a:gd name="connsiteX0" fmla="*/ 9171734 w 12192001"/>
              <a:gd name="connsiteY0" fmla="*/ 2269381 h 6858003"/>
              <a:gd name="connsiteX1" fmla="*/ 4981292 w 12192001"/>
              <a:gd name="connsiteY1" fmla="*/ 1670903 h 6858003"/>
              <a:gd name="connsiteX2" fmla="*/ 634550 w 12192001"/>
              <a:gd name="connsiteY2" fmla="*/ 1013497 h 6858003"/>
              <a:gd name="connsiteX3" fmla="*/ 123993 w 12192001"/>
              <a:gd name="connsiteY3" fmla="*/ 984148 h 6858003"/>
              <a:gd name="connsiteX4" fmla="*/ 123993 w 12192001"/>
              <a:gd name="connsiteY4" fmla="*/ 123993 h 6858003"/>
              <a:gd name="connsiteX5" fmla="*/ 12068007 w 12192001"/>
              <a:gd name="connsiteY5" fmla="*/ 123993 h 6858003"/>
              <a:gd name="connsiteX6" fmla="*/ 12068007 w 12192001"/>
              <a:gd name="connsiteY6" fmla="*/ 1962695 h 6858003"/>
              <a:gd name="connsiteX7" fmla="*/ 11543532 w 12192001"/>
              <a:gd name="connsiteY7" fmla="*/ 2051091 h 6858003"/>
              <a:gd name="connsiteX8" fmla="*/ 9171734 w 12192001"/>
              <a:gd name="connsiteY8" fmla="*/ 2269381 h 6858003"/>
              <a:gd name="connsiteX9" fmla="*/ 1 w 12192001"/>
              <a:gd name="connsiteY9" fmla="*/ 6858003 h 6858003"/>
              <a:gd name="connsiteX10" fmla="*/ 12192001 w 12192001"/>
              <a:gd name="connsiteY10" fmla="*/ 6858003 h 6858003"/>
              <a:gd name="connsiteX11" fmla="*/ 12192001 w 12192001"/>
              <a:gd name="connsiteY11" fmla="*/ 2724879 h 6858003"/>
              <a:gd name="connsiteX12" fmla="*/ 12192001 w 12192001"/>
              <a:gd name="connsiteY12" fmla="*/ 2477360 h 6858003"/>
              <a:gd name="connsiteX13" fmla="*/ 12192001 w 12192001"/>
              <a:gd name="connsiteY13" fmla="*/ 1941781 h 6858003"/>
              <a:gd name="connsiteX14" fmla="*/ 12192000 w 12192001"/>
              <a:gd name="connsiteY14" fmla="*/ 1941781 h 6858003"/>
              <a:gd name="connsiteX15" fmla="*/ 12192000 w 12192001"/>
              <a:gd name="connsiteY15" fmla="*/ 0 h 6858003"/>
              <a:gd name="connsiteX16" fmla="*/ 0 w 12192001"/>
              <a:gd name="connsiteY16" fmla="*/ 0 h 6858003"/>
              <a:gd name="connsiteX17" fmla="*/ 0 w 12192001"/>
              <a:gd name="connsiteY17" fmla="*/ 6858000 h 6858003"/>
              <a:gd name="connsiteX18" fmla="*/ 1 w 12192001"/>
              <a:gd name="connsiteY18" fmla="*/ 6858000 h 68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1" h="6858003">
                <a:moveTo>
                  <a:pt x="9171734" y="2269381"/>
                </a:moveTo>
                <a:cubicBezTo>
                  <a:pt x="8159059" y="2253684"/>
                  <a:pt x="6843276" y="2101858"/>
                  <a:pt x="4981292" y="1670903"/>
                </a:cubicBezTo>
                <a:cubicBezTo>
                  <a:pt x="3385010" y="1301444"/>
                  <a:pt x="2075869" y="1110459"/>
                  <a:pt x="634550" y="1013497"/>
                </a:cubicBezTo>
                <a:lnTo>
                  <a:pt x="123993" y="984148"/>
                </a:lnTo>
                <a:lnTo>
                  <a:pt x="123993" y="123993"/>
                </a:lnTo>
                <a:lnTo>
                  <a:pt x="12068007" y="123993"/>
                </a:lnTo>
                <a:lnTo>
                  <a:pt x="12068007" y="1962695"/>
                </a:lnTo>
                <a:lnTo>
                  <a:pt x="11543532" y="2051091"/>
                </a:lnTo>
                <a:cubicBezTo>
                  <a:pt x="10893978" y="2164649"/>
                  <a:pt x="10184410" y="2285079"/>
                  <a:pt x="9171734" y="2269381"/>
                </a:cubicBezTo>
                <a:close/>
                <a:moveTo>
                  <a:pt x="1" y="6858003"/>
                </a:moveTo>
                <a:lnTo>
                  <a:pt x="12192001" y="6858003"/>
                </a:lnTo>
                <a:lnTo>
                  <a:pt x="12192001" y="2724879"/>
                </a:lnTo>
                <a:lnTo>
                  <a:pt x="12192001" y="2477360"/>
                </a:lnTo>
                <a:lnTo>
                  <a:pt x="12192001" y="1941781"/>
                </a:lnTo>
                <a:lnTo>
                  <a:pt x="12192000" y="1941781"/>
                </a:lnTo>
                <a:lnTo>
                  <a:pt x="12192000" y="0"/>
                </a:lnTo>
                <a:lnTo>
                  <a:pt x="0" y="0"/>
                </a:lnTo>
                <a:lnTo>
                  <a:pt x="0" y="6858000"/>
                </a:lnTo>
                <a:lnTo>
                  <a:pt x="1"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10">
            <a:extLst>
              <a:ext uri="{FF2B5EF4-FFF2-40B4-BE49-F238E27FC236}">
                <a16:creationId xmlns:a16="http://schemas.microsoft.com/office/drawing/2014/main" id="{9467520A-F508-4AA5-BBCF-30AE2B312E04}"/>
              </a:ext>
            </a:extLst>
          </p:cNvPr>
          <p:cNvSpPr>
            <a:spLocks noGrp="1"/>
          </p:cNvSpPr>
          <p:nvPr>
            <p:ph type="pic" sz="quarter" idx="13" hasCustomPrompt="1"/>
          </p:nvPr>
        </p:nvSpPr>
        <p:spPr>
          <a:xfrm>
            <a:off x="123992" y="4587876"/>
            <a:ext cx="11944014" cy="2146775"/>
          </a:xfrm>
          <a:custGeom>
            <a:avLst/>
            <a:gdLst>
              <a:gd name="connsiteX0" fmla="*/ 9047741 w 11944014"/>
              <a:gd name="connsiteY0" fmla="*/ 1387 h 2146775"/>
              <a:gd name="connsiteX1" fmla="*/ 11419539 w 11944014"/>
              <a:gd name="connsiteY1" fmla="*/ 219677 h 2146775"/>
              <a:gd name="connsiteX2" fmla="*/ 11944014 w 11944014"/>
              <a:gd name="connsiteY2" fmla="*/ 308073 h 2146775"/>
              <a:gd name="connsiteX3" fmla="*/ 11944014 w 11944014"/>
              <a:gd name="connsiteY3" fmla="*/ 2146775 h 2146775"/>
              <a:gd name="connsiteX4" fmla="*/ 0 w 11944014"/>
              <a:gd name="connsiteY4" fmla="*/ 2146775 h 2146775"/>
              <a:gd name="connsiteX5" fmla="*/ 0 w 11944014"/>
              <a:gd name="connsiteY5" fmla="*/ 1286620 h 2146775"/>
              <a:gd name="connsiteX6" fmla="*/ 510557 w 11944014"/>
              <a:gd name="connsiteY6" fmla="*/ 1257271 h 2146775"/>
              <a:gd name="connsiteX7" fmla="*/ 4857299 w 11944014"/>
              <a:gd name="connsiteY7" fmla="*/ 599865 h 2146775"/>
              <a:gd name="connsiteX8" fmla="*/ 9047741 w 11944014"/>
              <a:gd name="connsiteY8" fmla="*/ 1387 h 214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44014" h="2146775">
                <a:moveTo>
                  <a:pt x="9047741" y="1387"/>
                </a:moveTo>
                <a:cubicBezTo>
                  <a:pt x="10060417" y="-14311"/>
                  <a:pt x="10769985" y="106119"/>
                  <a:pt x="11419539" y="219677"/>
                </a:cubicBezTo>
                <a:lnTo>
                  <a:pt x="11944014" y="308073"/>
                </a:lnTo>
                <a:lnTo>
                  <a:pt x="11944014" y="2146775"/>
                </a:lnTo>
                <a:lnTo>
                  <a:pt x="0" y="2146775"/>
                </a:lnTo>
                <a:lnTo>
                  <a:pt x="0" y="1286620"/>
                </a:lnTo>
                <a:lnTo>
                  <a:pt x="510557" y="1257271"/>
                </a:lnTo>
                <a:cubicBezTo>
                  <a:pt x="1951876" y="1160309"/>
                  <a:pt x="3261017" y="969324"/>
                  <a:pt x="4857299" y="599865"/>
                </a:cubicBezTo>
                <a:cubicBezTo>
                  <a:pt x="6719283" y="168910"/>
                  <a:pt x="8035066" y="17084"/>
                  <a:pt x="9047741" y="1387"/>
                </a:cubicBezTo>
                <a:close/>
              </a:path>
            </a:pathLst>
          </a:custGeo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1611383"/>
            <a:ext cx="9666514" cy="746846"/>
          </a:xfrm>
        </p:spPr>
        <p:txBody>
          <a:bodyPr anchor="t">
            <a:noAutofit/>
          </a:bodyPr>
          <a:lstStyle>
            <a:lvl1pPr>
              <a:defRPr sz="4800" spc="-150">
                <a:solidFill>
                  <a:schemeClr val="tx1">
                    <a:lumMod val="75000"/>
                    <a:lumOff val="25000"/>
                  </a:schemeClr>
                </a:solidFill>
              </a:defRPr>
            </a:lvl1pPr>
          </a:lstStyle>
          <a:p>
            <a:r>
              <a:rPr lang="en-US" noProof="0"/>
              <a:t>Section Header 1</a:t>
            </a:r>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2464424"/>
            <a:ext cx="9666514" cy="221599"/>
          </a:xfrm>
        </p:spPr>
        <p:txBody>
          <a:bodyPr tIns="0" bIns="0">
            <a:spAutoFit/>
          </a:bodyPr>
          <a:lstStyle>
            <a:lvl1pPr marL="0" indent="0">
              <a:buNone/>
              <a:defRPr sz="16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Subtitle</a:t>
            </a:r>
          </a:p>
        </p:txBody>
      </p:sp>
      <p:sp>
        <p:nvSpPr>
          <p:cNvPr id="13" name="Rectangle 12">
            <a:extLst>
              <a:ext uri="{FF2B5EF4-FFF2-40B4-BE49-F238E27FC236}">
                <a16:creationId xmlns:a16="http://schemas.microsoft.com/office/drawing/2014/main" id="{560C8850-C2CD-4E0B-AA6F-6B884EB94B4B}"/>
              </a:ext>
            </a:extLst>
          </p:cNvPr>
          <p:cNvSpPr/>
          <p:nvPr userDrawn="1"/>
        </p:nvSpPr>
        <p:spPr>
          <a:xfrm>
            <a:off x="435429" y="1532049"/>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80D3D7B7-CDD7-4664-B2D8-6F60FEAEAC45}"/>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Slide Number Placeholder 5">
            <a:extLst>
              <a:ext uri="{FF2B5EF4-FFF2-40B4-BE49-F238E27FC236}">
                <a16:creationId xmlns:a16="http://schemas.microsoft.com/office/drawing/2014/main" id="{9E81145E-5F17-4CB6-9E17-ECF3BB38DE75}"/>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3839139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with Image 2">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A836EFBB-5449-47CB-96D6-CB08287F755D}"/>
              </a:ext>
            </a:extLst>
          </p:cNvPr>
          <p:cNvSpPr>
            <a:spLocks noGrp="1"/>
          </p:cNvSpPr>
          <p:nvPr>
            <p:ph type="pic" sz="quarter" idx="11" hasCustomPrompt="1"/>
          </p:nvPr>
        </p:nvSpPr>
        <p:spPr>
          <a:xfrm>
            <a:off x="0" y="0"/>
            <a:ext cx="12191999"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dirty="0">
                <a:solidFill>
                  <a:schemeClr val="tx1"/>
                </a:solidFill>
              </a:defRPr>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3860800"/>
            <a:ext cx="9666514" cy="1686720"/>
          </a:xfrm>
        </p:spPr>
        <p:txBody>
          <a:bodyPr anchor="b">
            <a:noAutofit/>
          </a:bodyPr>
          <a:lstStyle>
            <a:lvl1pPr>
              <a:defRPr sz="4800" spc="-150">
                <a:solidFill>
                  <a:schemeClr val="bg1"/>
                </a:solidFill>
              </a:defRPr>
            </a:lvl1pPr>
          </a:lstStyle>
          <a:p>
            <a:r>
              <a:rPr lang="en-US" noProof="0"/>
              <a:t>Section Header 2</a:t>
            </a:r>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5610170"/>
            <a:ext cx="9666514" cy="221599"/>
          </a:xfrm>
        </p:spPr>
        <p:txBody>
          <a:bodyPr tIns="0" bIns="0">
            <a:sp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Subtitle</a:t>
            </a:r>
          </a:p>
        </p:txBody>
      </p:sp>
      <p:sp>
        <p:nvSpPr>
          <p:cNvPr id="8" name="Rectangle 7">
            <a:extLst>
              <a:ext uri="{FF2B5EF4-FFF2-40B4-BE49-F238E27FC236}">
                <a16:creationId xmlns:a16="http://schemas.microsoft.com/office/drawing/2014/main" id="{5B68A07C-35C9-40A7-8487-9EAD314C595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Slide Number Placeholder 5">
            <a:extLst>
              <a:ext uri="{FF2B5EF4-FFF2-40B4-BE49-F238E27FC236}">
                <a16:creationId xmlns:a16="http://schemas.microsoft.com/office/drawing/2014/main" id="{CE9143E8-1B27-4F08-9F20-BE30B14AC24E}"/>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1547055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noProof="0" smtClean="0"/>
              <a:t>Click to edit Master title style</a:t>
            </a:r>
            <a:endParaRPr lang="en-US" noProof="0"/>
          </a:p>
        </p:txBody>
      </p:sp>
      <p:sp>
        <p:nvSpPr>
          <p:cNvPr id="10" name="Content Placeholder 2">
            <a:extLst>
              <a:ext uri="{FF2B5EF4-FFF2-40B4-BE49-F238E27FC236}">
                <a16:creationId xmlns:a16="http://schemas.microsoft.com/office/drawing/2014/main" id="{3B7F86AE-7774-0B40-8944-DF91C77B02F3}"/>
              </a:ext>
            </a:extLst>
          </p:cNvPr>
          <p:cNvSpPr>
            <a:spLocks noGrp="1"/>
          </p:cNvSpPr>
          <p:nvPr>
            <p:ph idx="1" hasCustomPrompt="1"/>
          </p:nvPr>
        </p:nvSpPr>
        <p:spPr>
          <a:xfrm>
            <a:off x="446315" y="1463040"/>
            <a:ext cx="8030935" cy="4770098"/>
          </a:xfrm>
        </p:spPr>
        <p:txBody>
          <a:bodyPr>
            <a:noAutofit/>
          </a:bodyPr>
          <a:lstStyle>
            <a:lvl1pPr>
              <a:lnSpc>
                <a:spcPct val="100000"/>
              </a:lnSpc>
              <a:spcBef>
                <a:spcPts val="600"/>
              </a:spcBef>
              <a:spcAft>
                <a:spcPts val="1200"/>
              </a:spcAft>
              <a:defRPr sz="1800">
                <a:solidFill>
                  <a:schemeClr val="tx1">
                    <a:lumMod val="75000"/>
                    <a:lumOff val="25000"/>
                  </a:schemeClr>
                </a:solidFill>
              </a:defRPr>
            </a:lvl1pPr>
            <a:lvl2pPr>
              <a:lnSpc>
                <a:spcPct val="100000"/>
              </a:lnSpc>
              <a:spcBef>
                <a:spcPts val="600"/>
              </a:spcBef>
              <a:spcAft>
                <a:spcPts val="1200"/>
              </a:spcAft>
              <a:defRPr sz="1600">
                <a:solidFill>
                  <a:schemeClr val="tx1">
                    <a:lumMod val="75000"/>
                    <a:lumOff val="25000"/>
                  </a:schemeClr>
                </a:solidFill>
              </a:defRPr>
            </a:lvl2pPr>
            <a:lvl3pPr>
              <a:lnSpc>
                <a:spcPct val="100000"/>
              </a:lnSpc>
              <a:spcBef>
                <a:spcPts val="600"/>
              </a:spcBef>
              <a:spcAft>
                <a:spcPts val="1200"/>
              </a:spcAft>
              <a:defRPr sz="1400">
                <a:solidFill>
                  <a:schemeClr val="tx1">
                    <a:lumMod val="75000"/>
                    <a:lumOff val="25000"/>
                  </a:schemeClr>
                </a:solidFill>
              </a:defRPr>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630125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500215"/>
            <a:ext cx="11174186" cy="590931"/>
          </a:xfrm>
        </p:spPr>
        <p:txBody>
          <a:bodyPr vert="horz" wrap="square" lIns="91440" tIns="45720" rIns="91440" bIns="45720" rtlCol="0" anchor="ctr">
            <a:spAutoFit/>
          </a:bodyPr>
          <a:lstStyle>
            <a:lvl1pPr>
              <a:defRPr lang="en-GB" sz="3600" spc="-60" dirty="0"/>
            </a:lvl1pPr>
          </a:lstStyle>
          <a:p>
            <a:pPr lvl="0"/>
            <a:r>
              <a:rPr lang="en-US" noProof="0" smtClean="0"/>
              <a:t>Click to edit Master title style</a:t>
            </a:r>
            <a:endParaRPr lang="en-US" noProof="0"/>
          </a:p>
        </p:txBody>
      </p:sp>
      <p:sp>
        <p:nvSpPr>
          <p:cNvPr id="3" name="Content Placeholder 2">
            <a:extLst>
              <a:ext uri="{FF2B5EF4-FFF2-40B4-BE49-F238E27FC236}">
                <a16:creationId xmlns:a16="http://schemas.microsoft.com/office/drawing/2014/main" id="{72618346-1C0B-46DB-AAA6-71C865DE85FE}"/>
              </a:ext>
            </a:extLst>
          </p:cNvPr>
          <p:cNvSpPr>
            <a:spLocks noGrp="1"/>
          </p:cNvSpPr>
          <p:nvPr>
            <p:ph idx="1" hasCustomPrompt="1"/>
          </p:nvPr>
        </p:nvSpPr>
        <p:spPr>
          <a:xfrm>
            <a:off x="446315" y="1463040"/>
            <a:ext cx="8030935" cy="4770098"/>
          </a:xfrm>
        </p:spPr>
        <p:txBody>
          <a:bodyPr>
            <a:noAutofit/>
          </a:bodyPr>
          <a:lstStyle>
            <a:lvl1pPr>
              <a:lnSpc>
                <a:spcPct val="100000"/>
              </a:lnSpc>
              <a:spcBef>
                <a:spcPts val="600"/>
              </a:spcBef>
              <a:spcAft>
                <a:spcPts val="1200"/>
              </a:spcAft>
              <a:defRPr sz="1800">
                <a:solidFill>
                  <a:schemeClr val="tx1">
                    <a:lumMod val="75000"/>
                    <a:lumOff val="25000"/>
                  </a:schemeClr>
                </a:solidFill>
              </a:defRPr>
            </a:lvl1pPr>
            <a:lvl2pPr>
              <a:lnSpc>
                <a:spcPct val="100000"/>
              </a:lnSpc>
              <a:spcBef>
                <a:spcPts val="600"/>
              </a:spcBef>
              <a:spcAft>
                <a:spcPts val="1200"/>
              </a:spcAft>
              <a:defRPr sz="1600">
                <a:solidFill>
                  <a:schemeClr val="tx1">
                    <a:lumMod val="75000"/>
                    <a:lumOff val="25000"/>
                  </a:schemeClr>
                </a:solidFill>
              </a:defRPr>
            </a:lvl2pPr>
            <a:lvl3pPr>
              <a:lnSpc>
                <a:spcPct val="100000"/>
              </a:lnSpc>
              <a:spcBef>
                <a:spcPts val="600"/>
              </a:spcBef>
              <a:spcAft>
                <a:spcPts val="1200"/>
              </a:spcAft>
              <a:defRPr sz="1400">
                <a:solidFill>
                  <a:schemeClr val="tx1">
                    <a:lumMod val="75000"/>
                    <a:lumOff val="25000"/>
                  </a:schemeClr>
                </a:solidFill>
              </a:defRPr>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Tree>
    <p:extLst>
      <p:ext uri="{BB962C8B-B14F-4D97-AF65-F5344CB8AC3E}">
        <p14:creationId xmlns:p14="http://schemas.microsoft.com/office/powerpoint/2010/main" val="1093201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3" name="Title 2">
            <a:extLst>
              <a:ext uri="{FF2B5EF4-FFF2-40B4-BE49-F238E27FC236}">
                <a16:creationId xmlns:a16="http://schemas.microsoft.com/office/drawing/2014/main" id="{05328109-BF43-024A-B25B-C69E4098CFDA}"/>
              </a:ext>
            </a:extLst>
          </p:cNvPr>
          <p:cNvSpPr>
            <a:spLocks noGrp="1"/>
          </p:cNvSpPr>
          <p:nvPr>
            <p:ph type="title"/>
          </p:nvPr>
        </p:nvSpPr>
        <p:spPr/>
        <p:txBody>
          <a:bodyPr/>
          <a:lstStyle/>
          <a:p>
            <a:r>
              <a:rPr lang="en-US" noProof="0" smtClean="0"/>
              <a:t>Click to edit Master title style</a:t>
            </a:r>
            <a:endParaRPr lang="en-US" noProof="0"/>
          </a:p>
        </p:txBody>
      </p:sp>
    </p:spTree>
    <p:extLst>
      <p:ext uri="{BB962C8B-B14F-4D97-AF65-F5344CB8AC3E}">
        <p14:creationId xmlns:p14="http://schemas.microsoft.com/office/powerpoint/2010/main" val="214518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noProof="0" smtClean="0"/>
              <a:t>Click to edit Master title style</a:t>
            </a:r>
            <a:endParaRPr lang="en-US" noProof="0"/>
          </a:p>
        </p:txBody>
      </p:sp>
      <p:sp>
        <p:nvSpPr>
          <p:cNvPr id="16" name="Text Placeholder 4">
            <a:extLst>
              <a:ext uri="{FF2B5EF4-FFF2-40B4-BE49-F238E27FC236}">
                <a16:creationId xmlns:a16="http://schemas.microsoft.com/office/drawing/2014/main" id="{1F05F3BA-65F5-4621-807B-C8B857D01CA9}"/>
              </a:ext>
            </a:extLst>
          </p:cNvPr>
          <p:cNvSpPr>
            <a:spLocks noGrp="1"/>
          </p:cNvSpPr>
          <p:nvPr>
            <p:ph type="body" sz="quarter" idx="3" hasCustomPrompt="1"/>
          </p:nvPr>
        </p:nvSpPr>
        <p:spPr>
          <a:xfrm>
            <a:off x="6438900" y="1463346"/>
            <a:ext cx="5181600" cy="487003"/>
          </a:xfrm>
        </p:spPr>
        <p:txBody>
          <a:bodyPr anchor="b">
            <a:normAutofit/>
          </a:bodyPr>
          <a:lstStyle>
            <a:lvl1pPr marL="0" indent="0">
              <a:buNone/>
              <a:defRPr sz="1600" b="1">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8" name="Content Placeholder 5">
            <a:extLst>
              <a:ext uri="{FF2B5EF4-FFF2-40B4-BE49-F238E27FC236}">
                <a16:creationId xmlns:a16="http://schemas.microsoft.com/office/drawing/2014/main" id="{CDF89E18-CCB2-4D69-AB77-CAB656EC211C}"/>
              </a:ext>
            </a:extLst>
          </p:cNvPr>
          <p:cNvSpPr>
            <a:spLocks noGrp="1"/>
          </p:cNvSpPr>
          <p:nvPr>
            <p:ph sz="quarter" idx="4" hasCustomPrompt="1"/>
          </p:nvPr>
        </p:nvSpPr>
        <p:spPr>
          <a:xfrm>
            <a:off x="6438898" y="2149311"/>
            <a:ext cx="5181601" cy="4040352"/>
          </a:xfrm>
        </p:spPr>
        <p:txBody>
          <a:bodyPr>
            <a:normAutofit/>
          </a:bodyPr>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9" name="Text Placeholder 2">
            <a:extLst>
              <a:ext uri="{FF2B5EF4-FFF2-40B4-BE49-F238E27FC236}">
                <a16:creationId xmlns:a16="http://schemas.microsoft.com/office/drawing/2014/main" id="{986F9159-693C-4325-939A-8C6869B22466}"/>
              </a:ext>
            </a:extLst>
          </p:cNvPr>
          <p:cNvSpPr>
            <a:spLocks noGrp="1"/>
          </p:cNvSpPr>
          <p:nvPr>
            <p:ph type="body" idx="1" hasCustomPrompt="1"/>
          </p:nvPr>
        </p:nvSpPr>
        <p:spPr>
          <a:xfrm>
            <a:off x="446314" y="1463346"/>
            <a:ext cx="5306787" cy="487003"/>
          </a:xfrm>
        </p:spPr>
        <p:txBody>
          <a:bodyPr anchor="b">
            <a:normAutofit/>
          </a:bodyPr>
          <a:lstStyle>
            <a:lvl1pPr marL="0" indent="0">
              <a:buNone/>
              <a:defRPr sz="16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0" name="Content Placeholder 3">
            <a:extLst>
              <a:ext uri="{FF2B5EF4-FFF2-40B4-BE49-F238E27FC236}">
                <a16:creationId xmlns:a16="http://schemas.microsoft.com/office/drawing/2014/main" id="{BEA361C8-0231-48E8-965E-6BB6D606C9FC}"/>
              </a:ext>
            </a:extLst>
          </p:cNvPr>
          <p:cNvSpPr>
            <a:spLocks noGrp="1"/>
          </p:cNvSpPr>
          <p:nvPr>
            <p:ph sz="half" idx="2" hasCustomPrompt="1"/>
          </p:nvPr>
        </p:nvSpPr>
        <p:spPr>
          <a:xfrm>
            <a:off x="446314" y="2149311"/>
            <a:ext cx="5306789" cy="4040352"/>
          </a:xfrm>
        </p:spPr>
        <p:txBody>
          <a:bodyPr>
            <a:normAutofit/>
          </a:bodyPr>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015963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white backgroun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571500" y="1509626"/>
            <a:ext cx="4900386" cy="334508"/>
          </a:xfrm>
        </p:spPr>
        <p:txBody>
          <a:bodyPr>
            <a:noAutofit/>
          </a:bodyPr>
          <a:lstStyle>
            <a:lvl1pPr marL="0" indent="0" algn="l">
              <a:buNone/>
              <a:defRPr sz="1600" b="1">
                <a:solidFill>
                  <a:schemeClr val="accent3"/>
                </a:solidFill>
                <a:latin typeface="+mn-lt"/>
              </a:defRPr>
            </a:lvl1pPr>
          </a:lstStyle>
          <a:p>
            <a:pPr lvl="0"/>
            <a:r>
              <a:rPr lang="en-US" noProof="0"/>
              <a:t>Edit Master text styles</a:t>
            </a:r>
          </a:p>
        </p:txBody>
      </p:sp>
      <p:sp>
        <p:nvSpPr>
          <p:cNvPr id="10" name="Text Placeholder 8">
            <a:extLst>
              <a:ext uri="{FF2B5EF4-FFF2-40B4-BE49-F238E27FC236}">
                <a16:creationId xmlns:a16="http://schemas.microsoft.com/office/drawing/2014/main" id="{3F93C618-7612-42AB-B890-45E85BD492F4}"/>
              </a:ext>
            </a:extLst>
          </p:cNvPr>
          <p:cNvSpPr>
            <a:spLocks noGrp="1"/>
          </p:cNvSpPr>
          <p:nvPr>
            <p:ph type="body" sz="quarter" idx="15" hasCustomPrompt="1"/>
          </p:nvPr>
        </p:nvSpPr>
        <p:spPr>
          <a:xfrm>
            <a:off x="6720114" y="1509626"/>
            <a:ext cx="4900386" cy="334508"/>
          </a:xfrm>
        </p:spPr>
        <p:txBody>
          <a:bodyPr>
            <a:noAutofit/>
          </a:bodyPr>
          <a:lstStyle>
            <a:lvl1pPr marL="0" indent="0" algn="l">
              <a:buNone/>
              <a:defRPr sz="1600" b="1">
                <a:solidFill>
                  <a:schemeClr val="accent6"/>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571500" y="2156688"/>
            <a:ext cx="4900386"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13" name="Text Placeholder 8">
            <a:extLst>
              <a:ext uri="{FF2B5EF4-FFF2-40B4-BE49-F238E27FC236}">
                <a16:creationId xmlns:a16="http://schemas.microsoft.com/office/drawing/2014/main" id="{464BC696-49A6-4328-BB42-5566BAC00F80}"/>
              </a:ext>
            </a:extLst>
          </p:cNvPr>
          <p:cNvSpPr>
            <a:spLocks noGrp="1"/>
          </p:cNvSpPr>
          <p:nvPr>
            <p:ph type="body" sz="quarter" idx="18" hasCustomPrompt="1"/>
          </p:nvPr>
        </p:nvSpPr>
        <p:spPr>
          <a:xfrm>
            <a:off x="6720114" y="2156688"/>
            <a:ext cx="4900386"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3" name="Title 2">
            <a:extLst>
              <a:ext uri="{FF2B5EF4-FFF2-40B4-BE49-F238E27FC236}">
                <a16:creationId xmlns:a16="http://schemas.microsoft.com/office/drawing/2014/main" id="{E0FB9F81-CC7F-5244-95A6-279BE4B51AB1}"/>
              </a:ext>
            </a:extLst>
          </p:cNvPr>
          <p:cNvSpPr>
            <a:spLocks noGrp="1"/>
          </p:cNvSpPr>
          <p:nvPr>
            <p:ph type="title"/>
          </p:nvPr>
        </p:nvSpPr>
        <p:spPr>
          <a:xfrm>
            <a:off x="446314" y="500215"/>
            <a:ext cx="11174186" cy="590931"/>
          </a:xfrm>
        </p:spPr>
        <p:txBody>
          <a:bodyPr/>
          <a:lstStyle/>
          <a:p>
            <a:r>
              <a:rPr lang="en-US" noProof="0" smtClean="0"/>
              <a:t>Click to edit Master title style</a:t>
            </a:r>
            <a:endParaRPr lang="en-US" noProof="0"/>
          </a:p>
        </p:txBody>
      </p:sp>
    </p:spTree>
    <p:extLst>
      <p:ext uri="{BB962C8B-B14F-4D97-AF65-F5344CB8AC3E}">
        <p14:creationId xmlns:p14="http://schemas.microsoft.com/office/powerpoint/2010/main" val="1440253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1B3994-EC85-4CEE-B849-7AE33810F50A}"/>
              </a:ext>
            </a:extLst>
          </p:cNvPr>
          <p:cNvSpPr>
            <a:spLocks noGrp="1"/>
          </p:cNvSpPr>
          <p:nvPr>
            <p:ph type="title"/>
          </p:nvPr>
        </p:nvSpPr>
        <p:spPr>
          <a:xfrm>
            <a:off x="446314" y="500215"/>
            <a:ext cx="11174186" cy="590931"/>
          </a:xfrm>
          <a:prstGeom prst="rect">
            <a:avLst/>
          </a:prstGeom>
        </p:spPr>
        <p:txBody>
          <a:bodyPr vert="horz" wrap="square" lIns="91440" tIns="45720" rIns="91440" bIns="45720" rtlCol="0" anchor="ctr">
            <a:spAutoFit/>
          </a:bodyPr>
          <a:lstStyle/>
          <a:p>
            <a:pPr lvl="0"/>
            <a:r>
              <a:rPr lang="en-US" noProof="0" smtClean="0"/>
              <a:t>Click to edit Master title style</a:t>
            </a:r>
            <a:endParaRPr lang="en-US" noProof="0"/>
          </a:p>
        </p:txBody>
      </p:sp>
      <p:sp>
        <p:nvSpPr>
          <p:cNvPr id="3" name="Text Placeholder 2">
            <a:extLst>
              <a:ext uri="{FF2B5EF4-FFF2-40B4-BE49-F238E27FC236}">
                <a16:creationId xmlns:a16="http://schemas.microsoft.com/office/drawing/2014/main" id="{EE88709A-CA63-4EAC-968C-8873D088E691}"/>
              </a:ext>
            </a:extLst>
          </p:cNvPr>
          <p:cNvSpPr>
            <a:spLocks noGrp="1"/>
          </p:cNvSpPr>
          <p:nvPr>
            <p:ph type="body" idx="1"/>
          </p:nvPr>
        </p:nvSpPr>
        <p:spPr>
          <a:xfrm>
            <a:off x="446314" y="1253331"/>
            <a:ext cx="11174186" cy="4770098"/>
          </a:xfrm>
          <a:prstGeom prst="rect">
            <a:avLst/>
          </a:prstGeom>
        </p:spPr>
        <p:txBody>
          <a:bodyPr vert="horz" lIns="91440" tIns="45720" rIns="91440" bIns="45720" rtlCol="0">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BBA3C17-8AAC-4933-A7DA-CD7D3F840BEB}"/>
              </a:ext>
            </a:extLst>
          </p:cNvPr>
          <p:cNvSpPr>
            <a:spLocks noGrp="1"/>
          </p:cNvSpPr>
          <p:nvPr>
            <p:ph type="ftr" sz="quarter" idx="3"/>
          </p:nvPr>
        </p:nvSpPr>
        <p:spPr>
          <a:xfrm>
            <a:off x="446314" y="6356350"/>
            <a:ext cx="4114800" cy="365125"/>
          </a:xfrm>
          <a:prstGeom prst="rect">
            <a:avLst/>
          </a:prstGeom>
        </p:spPr>
        <p:txBody>
          <a:bodyPr vert="horz" lIns="91440" tIns="45720" rIns="91440" bIns="45720" rtlCol="0" anchor="ctr"/>
          <a:lstStyle>
            <a:lvl1pPr algn="l">
              <a:defRPr sz="1200">
                <a:solidFill>
                  <a:schemeClr val="tx1">
                    <a:tint val="75000"/>
                  </a:schemeClr>
                </a:solidFill>
                <a:latin typeface="+mj-lt"/>
              </a:defRPr>
            </a:lvl1pPr>
          </a:lstStyle>
          <a:p>
            <a:endParaRPr lang="en-US" noProof="0" dirty="0"/>
          </a:p>
        </p:txBody>
      </p:sp>
      <p:sp>
        <p:nvSpPr>
          <p:cNvPr id="7" name="Rectangle 6">
            <a:extLst>
              <a:ext uri="{FF2B5EF4-FFF2-40B4-BE49-F238E27FC236}">
                <a16:creationId xmlns:a16="http://schemas.microsoft.com/office/drawing/2014/main" id="{72B1D122-60D0-8B4D-896A-2A770C0B6343}"/>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8" name="Slide Number Placeholder 5">
            <a:extLst>
              <a:ext uri="{FF2B5EF4-FFF2-40B4-BE49-F238E27FC236}">
                <a16:creationId xmlns:a16="http://schemas.microsoft.com/office/drawing/2014/main" id="{6B5B9FA1-1805-A944-AC99-868579EBA1AD}"/>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398157569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61" r:id="rId4"/>
    <p:sldLayoutId id="2147483662" r:id="rId5"/>
    <p:sldLayoutId id="2147483650" r:id="rId6"/>
    <p:sldLayoutId id="2147483668" r:id="rId7"/>
    <p:sldLayoutId id="2147483674" r:id="rId8"/>
    <p:sldLayoutId id="2147483666" r:id="rId9"/>
    <p:sldLayoutId id="2147483664" r:id="rId10"/>
    <p:sldLayoutId id="2147483663" r:id="rId11"/>
    <p:sldLayoutId id="2147483667" r:id="rId12"/>
    <p:sldLayoutId id="2147483671" r:id="rId13"/>
    <p:sldLayoutId id="2147483672" r:id="rId14"/>
    <p:sldLayoutId id="2147483673" r:id="rId15"/>
    <p:sldLayoutId id="2147483675" r:id="rId16"/>
    <p:sldLayoutId id="2147483676" r:id="rId17"/>
    <p:sldLayoutId id="2147483665" r:id="rId18"/>
    <p:sldLayoutId id="2147483669" r:id="rId19"/>
    <p:sldLayoutId id="2147483670" r:id="rId20"/>
  </p:sldLayoutIdLst>
  <p:hf hdr="0" ftr="0" dt="0"/>
  <p:txStyles>
    <p:titleStyle>
      <a:lvl1pPr algn="l" defTabSz="914400" rtl="0" eaLnBrk="1" latinLnBrk="0" hangingPunct="1">
        <a:lnSpc>
          <a:spcPct val="90000"/>
        </a:lnSpc>
        <a:spcBef>
          <a:spcPct val="0"/>
        </a:spcBef>
        <a:buNone/>
        <a:defRPr lang="en-GB" sz="3600" b="1" kern="1200" spc="-60" baseline="0" dirty="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60" userDrawn="1">
          <p15:clr>
            <a:srgbClr val="F26B43"/>
          </p15:clr>
        </p15:guide>
        <p15:guide id="4" pos="7320" userDrawn="1">
          <p15:clr>
            <a:srgbClr val="F26B43"/>
          </p15:clr>
        </p15:guide>
        <p15:guide id="5" orient="horz" pos="360" userDrawn="1">
          <p15:clr>
            <a:srgbClr val="F26B43"/>
          </p15:clr>
        </p15:guide>
        <p15:guide id="6" orient="horz" pos="39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yu.wang@lic.co.nz"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7" Type="http://schemas.openxmlformats.org/officeDocument/2006/relationships/image" Target="../media/image20.jpeg"/><Relationship Id="rId2" Type="http://schemas.openxmlformats.org/officeDocument/2006/relationships/image" Target="../media/image15.png"/><Relationship Id="rId1" Type="http://schemas.openxmlformats.org/officeDocument/2006/relationships/slideLayout" Target="../slideLayouts/slideLayout5.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jpeg"/></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21.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5.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5.xml"/><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www.plosone.org/article/info:doi/10.1371/journal.pone.0034130" TargetMode="External"/><Relationship Id="rId1" Type="http://schemas.openxmlformats.org/officeDocument/2006/relationships/slideLayout" Target="../slideLayouts/slideLayout18.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1BF8833C-D907-D24E-949C-65190DF62995}"/>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12363" b="10303"/>
          <a:stretch/>
        </p:blipFill>
        <p:spPr>
          <a:xfrm>
            <a:off x="0" y="0"/>
            <a:ext cx="12192000" cy="5303520"/>
          </a:xfrm>
        </p:spPr>
      </p:pic>
      <p:sp>
        <p:nvSpPr>
          <p:cNvPr id="51" name="Title 50">
            <a:extLst>
              <a:ext uri="{FF2B5EF4-FFF2-40B4-BE49-F238E27FC236}">
                <a16:creationId xmlns:a16="http://schemas.microsoft.com/office/drawing/2014/main" id="{D8694222-4D81-4A9A-93A2-23C89102F234}"/>
              </a:ext>
            </a:extLst>
          </p:cNvPr>
          <p:cNvSpPr>
            <a:spLocks noGrp="1"/>
          </p:cNvSpPr>
          <p:nvPr>
            <p:ph type="ctrTitle"/>
          </p:nvPr>
        </p:nvSpPr>
        <p:spPr>
          <a:xfrm>
            <a:off x="694871" y="4945519"/>
            <a:ext cx="10607040" cy="507831"/>
          </a:xfrm>
        </p:spPr>
        <p:txBody>
          <a:bodyPr/>
          <a:lstStyle/>
          <a:p>
            <a:r>
              <a:rPr lang="en-NZ" sz="3000" b="0" dirty="0" smtClean="0"/>
              <a:t>Imputation Performance</a:t>
            </a:r>
            <a:endParaRPr lang="en-US" sz="3000" dirty="0"/>
          </a:p>
        </p:txBody>
      </p:sp>
      <p:sp>
        <p:nvSpPr>
          <p:cNvPr id="52" name="Subtitle 51">
            <a:extLst>
              <a:ext uri="{FF2B5EF4-FFF2-40B4-BE49-F238E27FC236}">
                <a16:creationId xmlns:a16="http://schemas.microsoft.com/office/drawing/2014/main" id="{46FF1827-B46B-4BC4-8665-8914CF45DE0C}"/>
              </a:ext>
            </a:extLst>
          </p:cNvPr>
          <p:cNvSpPr>
            <a:spLocks noGrp="1"/>
          </p:cNvSpPr>
          <p:nvPr>
            <p:ph type="subTitle" idx="1"/>
          </p:nvPr>
        </p:nvSpPr>
        <p:spPr>
          <a:xfrm>
            <a:off x="694871" y="5603181"/>
            <a:ext cx="9144000" cy="651460"/>
          </a:xfrm>
        </p:spPr>
        <p:txBody>
          <a:bodyPr/>
          <a:lstStyle/>
          <a:p>
            <a:pPr>
              <a:lnSpc>
                <a:spcPct val="100000"/>
              </a:lnSpc>
            </a:pPr>
            <a:r>
              <a:rPr lang="en-US" sz="1400" dirty="0" smtClean="0"/>
              <a:t>GA-Workshop  28-Sep-2020 </a:t>
            </a:r>
          </a:p>
          <a:p>
            <a:pPr>
              <a:lnSpc>
                <a:spcPct val="100000"/>
              </a:lnSpc>
            </a:pPr>
            <a:r>
              <a:rPr lang="en-US" sz="1400" dirty="0" smtClean="0"/>
              <a:t>Yu Wang </a:t>
            </a:r>
            <a:r>
              <a:rPr lang="en-US" sz="1400" dirty="0" smtClean="0"/>
              <a:t>(</a:t>
            </a:r>
            <a:r>
              <a:rPr lang="en-US" sz="1400" dirty="0" smtClean="0">
                <a:hlinkClick r:id="rId3"/>
              </a:rPr>
              <a:t>yu.wang@lic.co.nz</a:t>
            </a:r>
            <a:r>
              <a:rPr lang="en-US" sz="1400" dirty="0" smtClean="0"/>
              <a:t> </a:t>
            </a:r>
            <a:r>
              <a:rPr lang="en-US" sz="1400" dirty="0" smtClean="0"/>
              <a:t>)</a:t>
            </a:r>
            <a:endParaRPr lang="en-US" sz="1400" dirty="0"/>
          </a:p>
        </p:txBody>
      </p:sp>
      <p:pic>
        <p:nvPicPr>
          <p:cNvPr id="6" name="Picture 2" descr="New Zealand - Genomics Aotearoa Te nohonga kaitiaki | Oils and Powders NZ  Limited"/>
          <p:cNvPicPr>
            <a:picLocks noChangeAspect="1" noChangeArrowheads="1"/>
          </p:cNvPicPr>
          <p:nvPr/>
        </p:nvPicPr>
        <p:blipFill rotWithShape="1">
          <a:blip r:embed="rId4">
            <a:extLst>
              <a:ext uri="{28A0092B-C50C-407E-A947-70E740481C1C}">
                <a14:useLocalDpi xmlns:a14="http://schemas.microsoft.com/office/drawing/2010/main" val="0"/>
              </a:ext>
            </a:extLst>
          </a:blip>
          <a:srcRect l="16037" t="30808" r="15839" b="27780"/>
          <a:stretch/>
        </p:blipFill>
        <p:spPr bwMode="auto">
          <a:xfrm>
            <a:off x="9404753" y="6045804"/>
            <a:ext cx="2644061" cy="717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07560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446314" y="500215"/>
            <a:ext cx="11174186" cy="588593"/>
          </a:xfrm>
        </p:spPr>
        <p:txBody>
          <a:bodyPr/>
          <a:lstStyle/>
          <a:p>
            <a:r>
              <a:rPr lang="en-AU" altLang="en-US"/>
              <a:t>Imputation accuracy</a:t>
            </a:r>
          </a:p>
        </p:txBody>
      </p:sp>
      <p:sp>
        <p:nvSpPr>
          <p:cNvPr id="27651" name="Rectangle 3"/>
          <p:cNvSpPr>
            <a:spLocks noGrp="1" noChangeArrowheads="1"/>
          </p:cNvSpPr>
          <p:nvPr>
            <p:ph type="body" idx="4294967295"/>
          </p:nvPr>
        </p:nvSpPr>
        <p:spPr>
          <a:xfrm>
            <a:off x="446314" y="1397375"/>
            <a:ext cx="8153400" cy="498923"/>
          </a:xfrm>
        </p:spPr>
        <p:txBody>
          <a:bodyPr>
            <a:normAutofit/>
          </a:bodyPr>
          <a:lstStyle/>
          <a:p>
            <a:r>
              <a:rPr lang="en-AU" altLang="en-US" sz="2400" dirty="0" smtClean="0">
                <a:latin typeface="+mj-lt"/>
              </a:rPr>
              <a:t>Relationship to reference?</a:t>
            </a:r>
          </a:p>
        </p:txBody>
      </p:sp>
      <p:pic>
        <p:nvPicPr>
          <p:cNvPr id="2765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8279" y="2204865"/>
            <a:ext cx="7110255" cy="43200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5798473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r>
              <a:rPr lang="en-AU" altLang="en-US" dirty="0"/>
              <a:t>Imputation accuracy</a:t>
            </a:r>
          </a:p>
        </p:txBody>
      </p:sp>
      <p:sp>
        <p:nvSpPr>
          <p:cNvPr id="28675" name="Rectangle 3"/>
          <p:cNvSpPr>
            <a:spLocks noGrp="1" noChangeArrowheads="1"/>
          </p:cNvSpPr>
          <p:nvPr>
            <p:ph type="body" idx="4294967295"/>
          </p:nvPr>
        </p:nvSpPr>
        <p:spPr>
          <a:xfrm>
            <a:off x="446314" y="1331047"/>
            <a:ext cx="8153400" cy="414625"/>
          </a:xfrm>
        </p:spPr>
        <p:txBody>
          <a:bodyPr>
            <a:normAutofit fontScale="92500" lnSpcReduction="10000"/>
          </a:bodyPr>
          <a:lstStyle/>
          <a:p>
            <a:pPr>
              <a:lnSpc>
                <a:spcPct val="90000"/>
              </a:lnSpc>
            </a:pPr>
            <a:r>
              <a:rPr lang="en-AU" altLang="en-US" dirty="0" smtClean="0">
                <a:latin typeface="+mj-lt"/>
              </a:rPr>
              <a:t>Effect of map errors?</a:t>
            </a:r>
          </a:p>
        </p:txBody>
      </p:sp>
      <p:pic>
        <p:nvPicPr>
          <p:cNvPr id="28676"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9617" y="1985573"/>
            <a:ext cx="9927579" cy="4731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154707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r>
              <a:rPr lang="en-AU" altLang="en-US" smtClean="0"/>
              <a:t>Imputation of full sequence data</a:t>
            </a:r>
            <a:endParaRPr lang="en-AU" altLang="en-US"/>
          </a:p>
        </p:txBody>
      </p:sp>
      <p:sp>
        <p:nvSpPr>
          <p:cNvPr id="43011" name="Rectangle 3"/>
          <p:cNvSpPr>
            <a:spLocks noGrp="1" noChangeArrowheads="1"/>
          </p:cNvSpPr>
          <p:nvPr>
            <p:ph type="body" idx="1"/>
          </p:nvPr>
        </p:nvSpPr>
        <p:spPr>
          <a:xfrm>
            <a:off x="446315" y="1463040"/>
            <a:ext cx="9931062" cy="1819656"/>
          </a:xfrm>
        </p:spPr>
        <p:txBody>
          <a:bodyPr/>
          <a:lstStyle/>
          <a:p>
            <a:pPr algn="just"/>
            <a:r>
              <a:rPr lang="en-AU" altLang="en-US" sz="2200" dirty="0" smtClean="0"/>
              <a:t>Two groups of individuals</a:t>
            </a:r>
          </a:p>
          <a:p>
            <a:pPr lvl="1" algn="just"/>
            <a:r>
              <a:rPr lang="en-AU" altLang="en-US" sz="2200" dirty="0" smtClean="0"/>
              <a:t>Sequenced individuals: reference population</a:t>
            </a:r>
          </a:p>
          <a:p>
            <a:pPr lvl="1" algn="just"/>
            <a:r>
              <a:rPr lang="en-AU" altLang="en-US" sz="2200" dirty="0" smtClean="0"/>
              <a:t>Individuals genotyped on SNP array: target </a:t>
            </a:r>
            <a:r>
              <a:rPr lang="en-AU" altLang="en-US" sz="2200" dirty="0" smtClean="0"/>
              <a:t>individuals</a:t>
            </a:r>
            <a:endParaRPr lang="en-AU" altLang="en-US" sz="2200" dirty="0" smtClean="0"/>
          </a:p>
        </p:txBody>
      </p:sp>
      <p:sp>
        <p:nvSpPr>
          <p:cNvPr id="2" name="Rectangle 1"/>
          <p:cNvSpPr/>
          <p:nvPr/>
        </p:nvSpPr>
        <p:spPr>
          <a:xfrm>
            <a:off x="446313" y="3125671"/>
            <a:ext cx="9931063" cy="3243965"/>
          </a:xfrm>
          <a:prstGeom prst="rect">
            <a:avLst/>
          </a:prstGeom>
        </p:spPr>
        <p:txBody>
          <a:bodyPr wrap="square">
            <a:spAutoFit/>
          </a:bodyPr>
          <a:lstStyle/>
          <a:p>
            <a:pPr marL="342900" indent="-342900" algn="just">
              <a:lnSpc>
                <a:spcPct val="120000"/>
              </a:lnSpc>
              <a:spcBef>
                <a:spcPts val="600"/>
              </a:spcBef>
              <a:buFont typeface="Arial" panose="020B0604020202020204" pitchFamily="34" charset="0"/>
              <a:buChar char="•"/>
            </a:pPr>
            <a:r>
              <a:rPr lang="en-AU" altLang="en-US" sz="2200" dirty="0"/>
              <a:t>Steps:</a:t>
            </a:r>
          </a:p>
          <a:p>
            <a:pPr marL="800100" lvl="1" indent="-342900" algn="just">
              <a:lnSpc>
                <a:spcPct val="120000"/>
              </a:lnSpc>
              <a:spcBef>
                <a:spcPts val="600"/>
              </a:spcBef>
              <a:buFont typeface="Arial" panose="020B0604020202020204" pitchFamily="34" charset="0"/>
              <a:buChar char="•"/>
            </a:pPr>
            <a:r>
              <a:rPr lang="en-AU" altLang="en-US" sz="2200" dirty="0"/>
              <a:t>Step 1. Find polymorphisms in sequence data</a:t>
            </a:r>
          </a:p>
          <a:p>
            <a:pPr marL="800100" lvl="1" indent="-342900" algn="just">
              <a:lnSpc>
                <a:spcPct val="120000"/>
              </a:lnSpc>
              <a:spcBef>
                <a:spcPts val="600"/>
              </a:spcBef>
              <a:buFont typeface="Arial" panose="020B0604020202020204" pitchFamily="34" charset="0"/>
              <a:buChar char="•"/>
            </a:pPr>
            <a:r>
              <a:rPr lang="en-AU" altLang="en-US" sz="2200" dirty="0"/>
              <a:t>Step 2. Phase genotypes (</a:t>
            </a:r>
            <a:r>
              <a:rPr lang="en-AU" altLang="en-US" sz="2200" dirty="0" err="1"/>
              <a:t>eg</a:t>
            </a:r>
            <a:r>
              <a:rPr lang="en-AU" altLang="en-US" sz="2200" dirty="0"/>
              <a:t> Beagle) in sequenced individuals, create reference file</a:t>
            </a:r>
          </a:p>
          <a:p>
            <a:pPr marL="800100" lvl="1" indent="-342900" algn="just">
              <a:lnSpc>
                <a:spcPct val="120000"/>
              </a:lnSpc>
              <a:spcBef>
                <a:spcPts val="600"/>
              </a:spcBef>
              <a:buFont typeface="Arial" panose="020B0604020202020204" pitchFamily="34" charset="0"/>
              <a:buChar char="•"/>
            </a:pPr>
            <a:r>
              <a:rPr lang="en-AU" altLang="en-US" sz="2200" dirty="0"/>
              <a:t>Step 3. Genotype all study animals for polymorphisms (SNP, </a:t>
            </a:r>
            <a:r>
              <a:rPr lang="en-AU" altLang="en-US" sz="2200" dirty="0" err="1"/>
              <a:t>Indels</a:t>
            </a:r>
            <a:r>
              <a:rPr lang="en-AU" altLang="en-US" sz="2200" dirty="0"/>
              <a:t>)</a:t>
            </a:r>
          </a:p>
          <a:p>
            <a:pPr marL="800100" lvl="1" indent="-342900" algn="just">
              <a:lnSpc>
                <a:spcPct val="120000"/>
              </a:lnSpc>
              <a:spcBef>
                <a:spcPts val="600"/>
              </a:spcBef>
              <a:buFont typeface="Arial" panose="020B0604020202020204" pitchFamily="34" charset="0"/>
              <a:buChar char="•"/>
            </a:pPr>
            <a:r>
              <a:rPr lang="en-AU" altLang="en-US" sz="2200" dirty="0"/>
              <a:t>Step 4. Impute all polymorphisms into individuals genotyped with SNP array</a:t>
            </a:r>
          </a:p>
        </p:txBody>
      </p:sp>
    </p:spTree>
    <p:extLst>
      <p:ext uri="{BB962C8B-B14F-4D97-AF65-F5344CB8AC3E}">
        <p14:creationId xmlns:p14="http://schemas.microsoft.com/office/powerpoint/2010/main" val="3166359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2225675" y="553848"/>
            <a:ext cx="7772400" cy="590931"/>
          </a:xfrm>
          <a:solidFill>
            <a:schemeClr val="accent2">
              <a:lumMod val="75000"/>
            </a:schemeClr>
          </a:solidFill>
          <a:ln>
            <a:solidFill>
              <a:schemeClr val="accent2">
                <a:lumMod val="75000"/>
              </a:schemeClr>
            </a:solidFill>
          </a:ln>
        </p:spPr>
        <p:txBody>
          <a:bodyPr/>
          <a:lstStyle/>
          <a:p>
            <a:pPr algn="ctr"/>
            <a:r>
              <a:rPr lang="en-AU" altLang="en-US" dirty="0">
                <a:solidFill>
                  <a:schemeClr val="bg1"/>
                </a:solidFill>
              </a:rPr>
              <a:t>Imputation of full sequence data</a:t>
            </a:r>
          </a:p>
        </p:txBody>
      </p:sp>
      <p:sp>
        <p:nvSpPr>
          <p:cNvPr id="44035" name="TextBox 2"/>
          <p:cNvSpPr txBox="1">
            <a:spLocks noChangeArrowheads="1"/>
          </p:cNvSpPr>
          <p:nvPr/>
        </p:nvSpPr>
        <p:spPr bwMode="auto">
          <a:xfrm>
            <a:off x="1622425" y="1941513"/>
            <a:ext cx="2789238" cy="1569660"/>
          </a:xfrm>
          <a:prstGeom prst="rect">
            <a:avLst/>
          </a:prstGeom>
          <a:solidFill>
            <a:schemeClr val="accent2">
              <a:lumMod val="75000"/>
            </a:schemeClr>
          </a:solidFill>
          <a:ln>
            <a:solidFill>
              <a:schemeClr val="accent2">
                <a:lumMod val="75000"/>
              </a:schemeClr>
            </a:solidFill>
          </a:ln>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b="1" dirty="0">
                <a:solidFill>
                  <a:schemeClr val="bg2"/>
                </a:solidFill>
                <a:latin typeface="+mj-lt"/>
                <a:ea typeface="Verdana" panose="020B0604030504040204" pitchFamily="34" charset="0"/>
                <a:cs typeface="Verdana" panose="020B0604030504040204" pitchFamily="34" charset="0"/>
              </a:rPr>
              <a:t>Create BAM files</a:t>
            </a:r>
          </a:p>
          <a:p>
            <a:endParaRPr lang="en-US" altLang="en-US" sz="1600" dirty="0">
              <a:solidFill>
                <a:schemeClr val="bg2"/>
              </a:solidFill>
              <a:latin typeface="+mj-lt"/>
              <a:ea typeface="Verdana" panose="020B0604030504040204" pitchFamily="34" charset="0"/>
              <a:cs typeface="Verdana" panose="020B0604030504040204" pitchFamily="34" charset="0"/>
            </a:endParaRPr>
          </a:p>
          <a:p>
            <a:r>
              <a:rPr lang="en-US" altLang="en-US" sz="1600" dirty="0">
                <a:solidFill>
                  <a:schemeClr val="bg2"/>
                </a:solidFill>
                <a:latin typeface="+mj-lt"/>
                <a:ea typeface="Verdana" panose="020B0604030504040204" pitchFamily="34" charset="0"/>
                <a:cs typeface="Verdana" panose="020B0604030504040204" pitchFamily="34" charset="0"/>
              </a:rPr>
              <a:t>1. Filter reads on quality score, trim ends</a:t>
            </a:r>
          </a:p>
          <a:p>
            <a:r>
              <a:rPr lang="en-US" altLang="en-US" sz="1600" dirty="0">
                <a:solidFill>
                  <a:schemeClr val="bg2"/>
                </a:solidFill>
                <a:latin typeface="+mj-lt"/>
                <a:ea typeface="Verdana" panose="020B0604030504040204" pitchFamily="34" charset="0"/>
                <a:cs typeface="Verdana" panose="020B0604030504040204" pitchFamily="34" charset="0"/>
              </a:rPr>
              <a:t>2. Remove PCR duplicates</a:t>
            </a:r>
          </a:p>
          <a:p>
            <a:r>
              <a:rPr lang="en-US" altLang="en-US" sz="1600" dirty="0">
                <a:solidFill>
                  <a:schemeClr val="bg2"/>
                </a:solidFill>
                <a:latin typeface="+mj-lt"/>
                <a:ea typeface="Verdana" panose="020B0604030504040204" pitchFamily="34" charset="0"/>
                <a:cs typeface="Verdana" panose="020B0604030504040204" pitchFamily="34" charset="0"/>
              </a:rPr>
              <a:t>3. </a:t>
            </a:r>
            <a:r>
              <a:rPr lang="en-US" altLang="en-US" sz="1600" dirty="0" smtClean="0">
                <a:solidFill>
                  <a:schemeClr val="bg2"/>
                </a:solidFill>
                <a:latin typeface="+mj-lt"/>
                <a:ea typeface="Verdana" panose="020B0604030504040204" pitchFamily="34" charset="0"/>
                <a:cs typeface="Verdana" panose="020B0604030504040204" pitchFamily="34" charset="0"/>
              </a:rPr>
              <a:t>Align </a:t>
            </a:r>
            <a:r>
              <a:rPr lang="en-US" altLang="en-US" sz="1600" dirty="0">
                <a:solidFill>
                  <a:schemeClr val="bg2"/>
                </a:solidFill>
                <a:latin typeface="+mj-lt"/>
                <a:ea typeface="Verdana" panose="020B0604030504040204" pitchFamily="34" charset="0"/>
                <a:cs typeface="Verdana" panose="020B0604030504040204" pitchFamily="34" charset="0"/>
              </a:rPr>
              <a:t>with BWA</a:t>
            </a:r>
          </a:p>
        </p:txBody>
      </p:sp>
      <p:sp>
        <p:nvSpPr>
          <p:cNvPr id="44036" name="TextBox 5"/>
          <p:cNvSpPr txBox="1">
            <a:spLocks noChangeArrowheads="1"/>
          </p:cNvSpPr>
          <p:nvPr/>
        </p:nvSpPr>
        <p:spPr bwMode="auto">
          <a:xfrm>
            <a:off x="5375274" y="1829887"/>
            <a:ext cx="2160588" cy="2062103"/>
          </a:xfrm>
          <a:prstGeom prst="rect">
            <a:avLst/>
          </a:prstGeom>
          <a:solidFill>
            <a:schemeClr val="accent2">
              <a:lumMod val="75000"/>
            </a:schemeClr>
          </a:solidFill>
          <a:ln>
            <a:solidFill>
              <a:schemeClr val="accent2">
                <a:lumMod val="75000"/>
              </a:schemeClr>
            </a:solidFill>
          </a:ln>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b="1" dirty="0">
                <a:solidFill>
                  <a:schemeClr val="bg2"/>
                </a:solidFill>
                <a:latin typeface="+mj-lt"/>
                <a:ea typeface="Verdana" panose="020B0604030504040204" pitchFamily="34" charset="0"/>
                <a:cs typeface="Verdana" panose="020B0604030504040204" pitchFamily="34" charset="0"/>
              </a:rPr>
              <a:t>Variant calling</a:t>
            </a:r>
          </a:p>
          <a:p>
            <a:endParaRPr lang="en-US" altLang="en-US" sz="1600" dirty="0">
              <a:solidFill>
                <a:schemeClr val="bg2"/>
              </a:solidFill>
              <a:latin typeface="+mj-lt"/>
              <a:ea typeface="Verdana" panose="020B0604030504040204" pitchFamily="34" charset="0"/>
              <a:cs typeface="Verdana" panose="020B0604030504040204" pitchFamily="34" charset="0"/>
            </a:endParaRPr>
          </a:p>
          <a:p>
            <a:r>
              <a:rPr lang="en-US" altLang="en-US" sz="1600" dirty="0" err="1">
                <a:solidFill>
                  <a:schemeClr val="bg2"/>
                </a:solidFill>
                <a:latin typeface="+mj-lt"/>
                <a:ea typeface="Verdana" panose="020B0604030504040204" pitchFamily="34" charset="0"/>
                <a:cs typeface="Verdana" panose="020B0604030504040204" pitchFamily="34" charset="0"/>
              </a:rPr>
              <a:t>SamTools</a:t>
            </a:r>
            <a:r>
              <a:rPr lang="en-US" altLang="en-US" sz="1600" dirty="0">
                <a:solidFill>
                  <a:schemeClr val="bg2"/>
                </a:solidFill>
                <a:latin typeface="+mj-lt"/>
                <a:ea typeface="Verdana" panose="020B0604030504040204" pitchFamily="34" charset="0"/>
                <a:cs typeface="Verdana" panose="020B0604030504040204" pitchFamily="34" charset="0"/>
              </a:rPr>
              <a:t> </a:t>
            </a:r>
            <a:r>
              <a:rPr lang="en-US" altLang="en-US" sz="1600" dirty="0" err="1">
                <a:solidFill>
                  <a:schemeClr val="bg2"/>
                </a:solidFill>
                <a:latin typeface="+mj-lt"/>
                <a:ea typeface="Verdana" panose="020B0604030504040204" pitchFamily="34" charset="0"/>
                <a:cs typeface="Verdana" panose="020B0604030504040204" pitchFamily="34" charset="0"/>
              </a:rPr>
              <a:t>mPileup</a:t>
            </a:r>
            <a:endParaRPr lang="en-US" altLang="en-US" sz="1600" dirty="0">
              <a:solidFill>
                <a:schemeClr val="bg2"/>
              </a:solidFill>
              <a:latin typeface="+mj-lt"/>
              <a:ea typeface="Verdana" panose="020B0604030504040204" pitchFamily="34" charset="0"/>
              <a:cs typeface="Verdana" panose="020B0604030504040204" pitchFamily="34" charset="0"/>
            </a:endParaRPr>
          </a:p>
          <a:p>
            <a:r>
              <a:rPr lang="en-US" altLang="en-US" sz="1600" dirty="0" err="1">
                <a:solidFill>
                  <a:schemeClr val="bg2"/>
                </a:solidFill>
                <a:latin typeface="+mj-lt"/>
                <a:ea typeface="Verdana" panose="020B0604030504040204" pitchFamily="34" charset="0"/>
                <a:cs typeface="Verdana" panose="020B0604030504040204" pitchFamily="34" charset="0"/>
              </a:rPr>
              <a:t>Vcf</a:t>
            </a:r>
            <a:r>
              <a:rPr lang="en-US" altLang="en-US" sz="1600" dirty="0">
                <a:solidFill>
                  <a:schemeClr val="bg2"/>
                </a:solidFill>
                <a:latin typeface="+mj-lt"/>
                <a:ea typeface="Verdana" panose="020B0604030504040204" pitchFamily="34" charset="0"/>
                <a:cs typeface="Verdana" panose="020B0604030504040204" pitchFamily="34" charset="0"/>
              </a:rPr>
              <a:t> file -&gt; filter (</a:t>
            </a:r>
            <a:r>
              <a:rPr lang="en-US" altLang="en-US" sz="1600" i="1" dirty="0">
                <a:solidFill>
                  <a:schemeClr val="bg2"/>
                </a:solidFill>
                <a:latin typeface="+mj-lt"/>
                <a:ea typeface="Verdana" panose="020B0604030504040204" pitchFamily="34" charset="0"/>
                <a:cs typeface="Verdana" panose="020B0604030504040204" pitchFamily="34" charset="0"/>
              </a:rPr>
              <a:t>number forward /reverse reads of each allele, read depth, </a:t>
            </a:r>
            <a:r>
              <a:rPr lang="en-US" altLang="en-US" sz="1600" i="1" dirty="0" smtClean="0">
                <a:solidFill>
                  <a:schemeClr val="bg2"/>
                </a:solidFill>
                <a:latin typeface="+mj-lt"/>
                <a:ea typeface="Verdana" panose="020B0604030504040204" pitchFamily="34" charset="0"/>
                <a:cs typeface="Verdana" panose="020B0604030504040204" pitchFamily="34" charset="0"/>
              </a:rPr>
              <a:t>quality</a:t>
            </a:r>
            <a:r>
              <a:rPr lang="en-US" altLang="en-US" sz="1600" dirty="0" smtClean="0">
                <a:solidFill>
                  <a:schemeClr val="bg2"/>
                </a:solidFill>
                <a:latin typeface="+mj-lt"/>
                <a:ea typeface="Verdana" panose="020B0604030504040204" pitchFamily="34" charset="0"/>
                <a:cs typeface="Verdana" panose="020B0604030504040204" pitchFamily="34" charset="0"/>
              </a:rPr>
              <a:t>)</a:t>
            </a:r>
            <a:endParaRPr lang="en-US" altLang="en-US" sz="1600" dirty="0">
              <a:solidFill>
                <a:schemeClr val="bg2"/>
              </a:solidFill>
              <a:latin typeface="+mj-lt"/>
            </a:endParaRPr>
          </a:p>
        </p:txBody>
      </p:sp>
      <p:sp>
        <p:nvSpPr>
          <p:cNvPr id="44037" name="Right Arrow 3"/>
          <p:cNvSpPr>
            <a:spLocks noChangeArrowheads="1"/>
          </p:cNvSpPr>
          <p:nvPr/>
        </p:nvSpPr>
        <p:spPr bwMode="auto">
          <a:xfrm>
            <a:off x="4546167" y="2494757"/>
            <a:ext cx="811212" cy="971550"/>
          </a:xfrm>
          <a:prstGeom prst="rightArrow">
            <a:avLst>
              <a:gd name="adj1" fmla="val 50000"/>
              <a:gd name="adj2" fmla="val 50000"/>
            </a:avLst>
          </a:prstGeom>
          <a:solidFill>
            <a:schemeClr val="accent2">
              <a:lumMod val="75000"/>
            </a:schemeClr>
          </a:solidFill>
          <a:ln w="9525" algn="ctr">
            <a:solidFill>
              <a:schemeClr val="accent2">
                <a:lumMod val="75000"/>
              </a:schemeClr>
            </a:solidFill>
            <a:round/>
            <a:headEnd/>
            <a:tailEnd/>
          </a:ln>
          <a:effec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latin typeface="+mj-lt"/>
            </a:endParaRPr>
          </a:p>
        </p:txBody>
      </p:sp>
      <p:sp>
        <p:nvSpPr>
          <p:cNvPr id="44038" name="Right Arrow 7"/>
          <p:cNvSpPr>
            <a:spLocks noChangeArrowheads="1"/>
          </p:cNvSpPr>
          <p:nvPr/>
        </p:nvSpPr>
        <p:spPr bwMode="auto">
          <a:xfrm>
            <a:off x="7643813" y="2494757"/>
            <a:ext cx="828675" cy="971550"/>
          </a:xfrm>
          <a:prstGeom prst="rightArrow">
            <a:avLst>
              <a:gd name="adj1" fmla="val 50000"/>
              <a:gd name="adj2" fmla="val 50000"/>
            </a:avLst>
          </a:prstGeom>
          <a:solidFill>
            <a:schemeClr val="accent2">
              <a:lumMod val="75000"/>
            </a:schemeClr>
          </a:solidFill>
          <a:ln w="9525" algn="ctr">
            <a:solidFill>
              <a:schemeClr val="accent2">
                <a:lumMod val="75000"/>
              </a:schemeClr>
            </a:solidFill>
            <a:round/>
            <a:headEnd/>
            <a:tailEnd/>
          </a:ln>
          <a:effec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latin typeface="+mj-lt"/>
            </a:endParaRPr>
          </a:p>
        </p:txBody>
      </p:sp>
      <p:sp>
        <p:nvSpPr>
          <p:cNvPr id="44039" name="TextBox 8"/>
          <p:cNvSpPr txBox="1">
            <a:spLocks noChangeArrowheads="1"/>
          </p:cNvSpPr>
          <p:nvPr/>
        </p:nvSpPr>
        <p:spPr bwMode="auto">
          <a:xfrm>
            <a:off x="8600325" y="1630249"/>
            <a:ext cx="1996239" cy="1570037"/>
          </a:xfrm>
          <a:prstGeom prst="rect">
            <a:avLst/>
          </a:prstGeom>
          <a:solidFill>
            <a:schemeClr val="accent2">
              <a:lumMod val="75000"/>
            </a:schemeClr>
          </a:solidFill>
          <a:ln>
            <a:solidFill>
              <a:schemeClr val="accent2">
                <a:lumMod val="75000"/>
              </a:schemeClr>
            </a:solidFill>
          </a:ln>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b="1" dirty="0">
                <a:solidFill>
                  <a:schemeClr val="bg2"/>
                </a:solidFill>
                <a:latin typeface="+mj-lt"/>
                <a:ea typeface="Verdana" panose="020B0604030504040204" pitchFamily="34" charset="0"/>
                <a:cs typeface="Verdana" panose="020B0604030504040204" pitchFamily="34" charset="0"/>
              </a:rPr>
              <a:t>Beagle Phasing in Reference</a:t>
            </a:r>
          </a:p>
          <a:p>
            <a:r>
              <a:rPr lang="en-US" altLang="en-US" sz="1600" dirty="0">
                <a:solidFill>
                  <a:schemeClr val="bg2"/>
                </a:solidFill>
                <a:latin typeface="+mj-lt"/>
                <a:ea typeface="Verdana" panose="020B0604030504040204" pitchFamily="34" charset="0"/>
                <a:cs typeface="Verdana" panose="020B0604030504040204" pitchFamily="34" charset="0"/>
              </a:rPr>
              <a:t>Input genotype </a:t>
            </a:r>
            <a:r>
              <a:rPr lang="en-US" altLang="en-US" sz="1600" dirty="0" err="1">
                <a:solidFill>
                  <a:schemeClr val="bg2"/>
                </a:solidFill>
                <a:latin typeface="+mj-lt"/>
                <a:ea typeface="Verdana" panose="020B0604030504040204" pitchFamily="34" charset="0"/>
                <a:cs typeface="Verdana" panose="020B0604030504040204" pitchFamily="34" charset="0"/>
              </a:rPr>
              <a:t>probs</a:t>
            </a:r>
            <a:r>
              <a:rPr lang="en-US" altLang="en-US" sz="1600" dirty="0">
                <a:solidFill>
                  <a:schemeClr val="bg2"/>
                </a:solidFill>
                <a:latin typeface="+mj-lt"/>
                <a:ea typeface="Verdana" panose="020B0604030504040204" pitchFamily="34" charset="0"/>
                <a:cs typeface="Verdana" panose="020B0604030504040204" pitchFamily="34" charset="0"/>
              </a:rPr>
              <a:t> from </a:t>
            </a:r>
            <a:r>
              <a:rPr lang="en-US" altLang="en-US" sz="1600" dirty="0" err="1">
                <a:solidFill>
                  <a:schemeClr val="bg2"/>
                </a:solidFill>
                <a:latin typeface="+mj-lt"/>
                <a:ea typeface="Verdana" panose="020B0604030504040204" pitchFamily="34" charset="0"/>
                <a:cs typeface="Verdana" panose="020B0604030504040204" pitchFamily="34" charset="0"/>
              </a:rPr>
              <a:t>Phred</a:t>
            </a:r>
            <a:r>
              <a:rPr lang="en-US" altLang="en-US" sz="1600" dirty="0">
                <a:solidFill>
                  <a:schemeClr val="bg2"/>
                </a:solidFill>
                <a:latin typeface="+mj-lt"/>
                <a:ea typeface="Verdana" panose="020B0604030504040204" pitchFamily="34" charset="0"/>
                <a:cs typeface="Verdana" panose="020B0604030504040204" pitchFamily="34" charset="0"/>
              </a:rPr>
              <a:t> scores</a:t>
            </a:r>
          </a:p>
          <a:p>
            <a:r>
              <a:rPr lang="en-US" altLang="en-US" sz="1600" dirty="0" smtClean="0">
                <a:solidFill>
                  <a:schemeClr val="bg2"/>
                </a:solidFill>
                <a:latin typeface="+mj-lt"/>
                <a:ea typeface="Verdana" panose="020B0604030504040204" pitchFamily="34" charset="0"/>
                <a:cs typeface="Verdana" panose="020B0604030504040204" pitchFamily="34" charset="0"/>
              </a:rPr>
              <a:t>Quality control</a:t>
            </a:r>
            <a:endParaRPr lang="en-US" altLang="en-US" sz="1600" dirty="0">
              <a:solidFill>
                <a:schemeClr val="bg2"/>
              </a:solidFill>
              <a:latin typeface="+mj-lt"/>
              <a:ea typeface="Verdana" panose="020B0604030504040204" pitchFamily="34" charset="0"/>
              <a:cs typeface="Verdana" panose="020B0604030504040204" pitchFamily="34" charset="0"/>
            </a:endParaRPr>
          </a:p>
        </p:txBody>
      </p:sp>
      <p:sp>
        <p:nvSpPr>
          <p:cNvPr id="44041" name="Down Arrow 6"/>
          <p:cNvSpPr>
            <a:spLocks noChangeArrowheads="1"/>
          </p:cNvSpPr>
          <p:nvPr/>
        </p:nvSpPr>
        <p:spPr bwMode="auto">
          <a:xfrm>
            <a:off x="8958263" y="4064839"/>
            <a:ext cx="1260475" cy="930275"/>
          </a:xfrm>
          <a:prstGeom prst="downArrow">
            <a:avLst>
              <a:gd name="adj1" fmla="val 50000"/>
              <a:gd name="adj2" fmla="val 50000"/>
            </a:avLst>
          </a:prstGeom>
          <a:solidFill>
            <a:schemeClr val="accent2">
              <a:lumMod val="75000"/>
            </a:schemeClr>
          </a:solidFill>
          <a:ln w="9525" algn="ctr">
            <a:solidFill>
              <a:schemeClr val="accent2">
                <a:lumMod val="75000"/>
              </a:schemeClr>
            </a:solidFill>
            <a:round/>
            <a:headEnd/>
            <a:tailEnd/>
          </a:ln>
          <a:effec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latin typeface="+mj-lt"/>
            </a:endParaRPr>
          </a:p>
        </p:txBody>
      </p:sp>
      <p:sp>
        <p:nvSpPr>
          <p:cNvPr id="44042" name="TextBox 9"/>
          <p:cNvSpPr txBox="1">
            <a:spLocks noChangeArrowheads="1"/>
          </p:cNvSpPr>
          <p:nvPr/>
        </p:nvSpPr>
        <p:spPr bwMode="auto">
          <a:xfrm>
            <a:off x="8580439" y="3235211"/>
            <a:ext cx="2016125" cy="708025"/>
          </a:xfrm>
          <a:prstGeom prst="rect">
            <a:avLst/>
          </a:prstGeom>
          <a:solidFill>
            <a:schemeClr val="accent2">
              <a:lumMod val="75000"/>
            </a:schemeClr>
          </a:solidFill>
          <a:ln>
            <a:solidFill>
              <a:schemeClr val="accent2">
                <a:lumMod val="75000"/>
              </a:schemeClr>
            </a:solidFill>
          </a:ln>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dirty="0">
                <a:solidFill>
                  <a:schemeClr val="bg1"/>
                </a:solidFill>
                <a:latin typeface="+mj-lt"/>
                <a:ea typeface="Verdana" panose="020B0604030504040204" pitchFamily="34" charset="0"/>
                <a:cs typeface="Verdana" panose="020B0604030504040204" pitchFamily="34" charset="0"/>
              </a:rPr>
              <a:t>Reference file for imputation</a:t>
            </a:r>
          </a:p>
        </p:txBody>
      </p:sp>
      <p:sp>
        <p:nvSpPr>
          <p:cNvPr id="44043" name="TextBox 12"/>
          <p:cNvSpPr txBox="1">
            <a:spLocks noChangeArrowheads="1"/>
          </p:cNvSpPr>
          <p:nvPr/>
        </p:nvSpPr>
        <p:spPr bwMode="auto">
          <a:xfrm>
            <a:off x="8580439" y="5084966"/>
            <a:ext cx="2018288" cy="1323975"/>
          </a:xfrm>
          <a:prstGeom prst="rect">
            <a:avLst/>
          </a:prstGeom>
          <a:solidFill>
            <a:schemeClr val="accent2">
              <a:lumMod val="75000"/>
            </a:schemeClr>
          </a:solidFill>
          <a:ln>
            <a:solidFill>
              <a:schemeClr val="accent2">
                <a:lumMod val="75000"/>
              </a:schemeClr>
            </a:solidFill>
          </a:ln>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r>
              <a:rPr lang="en-US" altLang="en-US" sz="1600" b="1" dirty="0">
                <a:solidFill>
                  <a:schemeClr val="bg2"/>
                </a:solidFill>
                <a:latin typeface="+mj-lt"/>
                <a:ea typeface="Verdana" panose="020B0604030504040204" pitchFamily="34" charset="0"/>
                <a:cs typeface="Verdana" panose="020B0604030504040204" pitchFamily="34" charset="0"/>
              </a:rPr>
              <a:t>Beagle Imputation in Target</a:t>
            </a:r>
          </a:p>
          <a:p>
            <a:pPr algn="ctr"/>
            <a:endParaRPr lang="en-US" altLang="en-US" sz="1600" dirty="0">
              <a:solidFill>
                <a:schemeClr val="bg2"/>
              </a:solidFill>
              <a:latin typeface="+mj-lt"/>
              <a:ea typeface="Verdana" panose="020B0604030504040204" pitchFamily="34" charset="0"/>
              <a:cs typeface="Verdana" panose="020B0604030504040204" pitchFamily="34" charset="0"/>
            </a:endParaRPr>
          </a:p>
          <a:p>
            <a:pPr algn="ctr"/>
            <a:r>
              <a:rPr lang="en-US" altLang="en-US" sz="1600" dirty="0">
                <a:solidFill>
                  <a:schemeClr val="bg2"/>
                </a:solidFill>
                <a:latin typeface="+mj-lt"/>
                <a:ea typeface="Verdana" panose="020B0604030504040204" pitchFamily="34" charset="0"/>
                <a:cs typeface="Verdana" panose="020B0604030504040204" pitchFamily="34" charset="0"/>
              </a:rPr>
              <a:t>SNP array data in target population</a:t>
            </a:r>
          </a:p>
        </p:txBody>
      </p:sp>
      <p:sp>
        <p:nvSpPr>
          <p:cNvPr id="44044" name="Right Arrow 10"/>
          <p:cNvSpPr>
            <a:spLocks noChangeArrowheads="1"/>
          </p:cNvSpPr>
          <p:nvPr/>
        </p:nvSpPr>
        <p:spPr bwMode="auto">
          <a:xfrm rot="10800000">
            <a:off x="5145882" y="5084966"/>
            <a:ext cx="2700338" cy="987425"/>
          </a:xfrm>
          <a:prstGeom prst="rightArrow">
            <a:avLst>
              <a:gd name="adj1" fmla="val 50000"/>
              <a:gd name="adj2" fmla="val 49985"/>
            </a:avLst>
          </a:prstGeom>
          <a:solidFill>
            <a:schemeClr val="accent2">
              <a:lumMod val="75000"/>
            </a:schemeClr>
          </a:solidFill>
          <a:ln w="9525" algn="ctr">
            <a:solidFill>
              <a:schemeClr val="accent2">
                <a:lumMod val="75000"/>
              </a:schemeClr>
            </a:solidFill>
            <a:round/>
            <a:headEnd/>
            <a:tailEnd/>
          </a:ln>
          <a:effec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latin typeface="+mj-lt"/>
            </a:endParaRPr>
          </a:p>
        </p:txBody>
      </p:sp>
      <p:sp>
        <p:nvSpPr>
          <p:cNvPr id="44045" name="TextBox 14"/>
          <p:cNvSpPr txBox="1">
            <a:spLocks noChangeArrowheads="1"/>
          </p:cNvSpPr>
          <p:nvPr/>
        </p:nvSpPr>
        <p:spPr bwMode="auto">
          <a:xfrm>
            <a:off x="1595436" y="4856251"/>
            <a:ext cx="2816227" cy="1077218"/>
          </a:xfrm>
          <a:prstGeom prst="rect">
            <a:avLst/>
          </a:prstGeom>
          <a:solidFill>
            <a:schemeClr val="accent2">
              <a:lumMod val="75000"/>
            </a:schemeClr>
          </a:solidFill>
          <a:ln>
            <a:solidFill>
              <a:schemeClr val="accent2">
                <a:lumMod val="75000"/>
              </a:schemeClr>
            </a:solidFill>
          </a:ln>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b="1" dirty="0">
                <a:solidFill>
                  <a:schemeClr val="bg2"/>
                </a:solidFill>
                <a:latin typeface="+mj-lt"/>
                <a:ea typeface="Verdana" panose="020B0604030504040204" pitchFamily="34" charset="0"/>
                <a:cs typeface="Verdana" panose="020B0604030504040204" pitchFamily="34" charset="0"/>
              </a:rPr>
              <a:t>Analysis</a:t>
            </a:r>
          </a:p>
          <a:p>
            <a:endParaRPr lang="en-US" altLang="en-US" sz="1600" dirty="0">
              <a:solidFill>
                <a:schemeClr val="bg2"/>
              </a:solidFill>
              <a:latin typeface="+mj-lt"/>
              <a:ea typeface="Verdana" panose="020B0604030504040204" pitchFamily="34" charset="0"/>
              <a:cs typeface="Verdana" panose="020B0604030504040204" pitchFamily="34" charset="0"/>
            </a:endParaRPr>
          </a:p>
          <a:p>
            <a:r>
              <a:rPr lang="en-US" altLang="en-US" sz="1600" dirty="0">
                <a:solidFill>
                  <a:schemeClr val="bg2"/>
                </a:solidFill>
                <a:latin typeface="+mj-lt"/>
                <a:ea typeface="Verdana" panose="020B0604030504040204" pitchFamily="34" charset="0"/>
                <a:cs typeface="Verdana" panose="020B0604030504040204" pitchFamily="34" charset="0"/>
              </a:rPr>
              <a:t>Genome wide </a:t>
            </a:r>
            <a:r>
              <a:rPr lang="en-US" altLang="en-US" sz="1600" dirty="0" smtClean="0">
                <a:solidFill>
                  <a:schemeClr val="bg2"/>
                </a:solidFill>
                <a:latin typeface="+mj-lt"/>
                <a:ea typeface="Verdana" panose="020B0604030504040204" pitchFamily="34" charset="0"/>
                <a:cs typeface="Verdana" panose="020B0604030504040204" pitchFamily="34" charset="0"/>
              </a:rPr>
              <a:t>association</a:t>
            </a:r>
            <a:endParaRPr lang="en-US" altLang="en-US" sz="1600" dirty="0">
              <a:solidFill>
                <a:schemeClr val="bg2"/>
              </a:solidFill>
              <a:latin typeface="+mj-lt"/>
              <a:ea typeface="Verdana" panose="020B0604030504040204" pitchFamily="34" charset="0"/>
              <a:cs typeface="Verdana" panose="020B0604030504040204" pitchFamily="34" charset="0"/>
            </a:endParaRPr>
          </a:p>
          <a:p>
            <a:r>
              <a:rPr lang="en-US" altLang="en-US" sz="1600" dirty="0">
                <a:solidFill>
                  <a:schemeClr val="bg2"/>
                </a:solidFill>
                <a:latin typeface="+mj-lt"/>
                <a:ea typeface="Verdana" panose="020B0604030504040204" pitchFamily="34" charset="0"/>
                <a:cs typeface="Verdana" panose="020B0604030504040204" pitchFamily="34" charset="0"/>
              </a:rPr>
              <a:t>Genomic selection</a:t>
            </a:r>
          </a:p>
        </p:txBody>
      </p:sp>
      <p:sp>
        <p:nvSpPr>
          <p:cNvPr id="44046" name="TextBox 15"/>
          <p:cNvSpPr txBox="1">
            <a:spLocks noChangeArrowheads="1"/>
          </p:cNvSpPr>
          <p:nvPr/>
        </p:nvSpPr>
        <p:spPr bwMode="auto">
          <a:xfrm>
            <a:off x="5253832" y="5408815"/>
            <a:ext cx="2484437" cy="338138"/>
          </a:xfrm>
          <a:prstGeom prst="rect">
            <a:avLst/>
          </a:prstGeom>
          <a:noFill/>
          <a:ln>
            <a:noFill/>
          </a:ln>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dirty="0">
                <a:solidFill>
                  <a:schemeClr val="bg2"/>
                </a:solidFill>
                <a:latin typeface="+mj-lt"/>
                <a:ea typeface="Verdana" panose="020B0604030504040204" pitchFamily="34" charset="0"/>
                <a:cs typeface="Verdana" panose="020B0604030504040204" pitchFamily="34" charset="0"/>
              </a:rPr>
              <a:t>Genotype probabilities</a:t>
            </a:r>
          </a:p>
        </p:txBody>
      </p:sp>
      <p:sp>
        <p:nvSpPr>
          <p:cNvPr id="2" name="Rectangle 1"/>
          <p:cNvSpPr/>
          <p:nvPr/>
        </p:nvSpPr>
        <p:spPr>
          <a:xfrm>
            <a:off x="4593479" y="2769172"/>
            <a:ext cx="700833" cy="369332"/>
          </a:xfrm>
          <a:prstGeom prst="rect">
            <a:avLst/>
          </a:prstGeom>
        </p:spPr>
        <p:txBody>
          <a:bodyPr wrap="none">
            <a:spAutoFit/>
          </a:bodyPr>
          <a:lstStyle/>
          <a:p>
            <a:r>
              <a:rPr lang="en-US" altLang="en-US" dirty="0">
                <a:solidFill>
                  <a:schemeClr val="bg2"/>
                </a:solidFill>
              </a:rPr>
              <a:t>BAM</a:t>
            </a:r>
          </a:p>
        </p:txBody>
      </p:sp>
    </p:spTree>
    <p:extLst>
      <p:ext uri="{BB962C8B-B14F-4D97-AF65-F5344CB8AC3E}">
        <p14:creationId xmlns:p14="http://schemas.microsoft.com/office/powerpoint/2010/main" val="16193222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2"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4442" y="2110714"/>
            <a:ext cx="2038350" cy="1466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6084" name="Rectangle 3"/>
          <p:cNvSpPr>
            <a:spLocks noGrp="1" noChangeArrowheads="1"/>
          </p:cNvSpPr>
          <p:nvPr>
            <p:ph type="title"/>
          </p:nvPr>
        </p:nvSpPr>
        <p:spPr/>
        <p:txBody>
          <a:bodyPr/>
          <a:lstStyle/>
          <a:p>
            <a:r>
              <a:rPr lang="en-AU" altLang="en-US" smtClean="0"/>
              <a:t>Run4.0 1000 bull genomes Run 4.0</a:t>
            </a:r>
            <a:endParaRPr lang="en-AU" altLang="en-US" dirty="0"/>
          </a:p>
        </p:txBody>
      </p:sp>
      <p:sp>
        <p:nvSpPr>
          <p:cNvPr id="46083" name="Rectangle 2"/>
          <p:cNvSpPr>
            <a:spLocks noGrp="1" noChangeArrowheads="1"/>
          </p:cNvSpPr>
          <p:nvPr>
            <p:ph type="body" idx="1"/>
          </p:nvPr>
        </p:nvSpPr>
        <p:spPr/>
        <p:txBody>
          <a:bodyPr/>
          <a:lstStyle/>
          <a:p>
            <a:r>
              <a:rPr lang="en-AU" altLang="en-US" smtClean="0"/>
              <a:t> 1147 animals sequenced</a:t>
            </a:r>
          </a:p>
          <a:p>
            <a:r>
              <a:rPr lang="en-AU" altLang="en-US" smtClean="0"/>
              <a:t> 27 breeds </a:t>
            </a:r>
          </a:p>
          <a:p>
            <a:r>
              <a:rPr lang="en-AU" altLang="en-US" smtClean="0"/>
              <a:t> 20 Partners</a:t>
            </a:r>
          </a:p>
          <a:p>
            <a:r>
              <a:rPr lang="en-AU" altLang="en-US" smtClean="0"/>
              <a:t> Average 11X </a:t>
            </a:r>
            <a:endParaRPr lang="en-AU" altLang="en-US" dirty="0"/>
          </a:p>
        </p:txBody>
      </p:sp>
      <p:pic>
        <p:nvPicPr>
          <p:cNvPr id="46085" name="Picture 7" descr="BB%20Bry%20sma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8318" y="4968215"/>
            <a:ext cx="1931987" cy="136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086" name="Picture 2" descr="J:\Genomics\hans\animal\dairy\seq\Run3.0\Valero.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15243" y="3564864"/>
            <a:ext cx="1944687"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087"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48318" y="3564865"/>
            <a:ext cx="1944687" cy="1296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6088"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64454" y="4966627"/>
            <a:ext cx="1938338" cy="1370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6089" name="Picture 16" descr="Zircon Bull"/>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48318" y="2198027"/>
            <a:ext cx="1944687" cy="129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8" name="Table 17"/>
          <p:cNvGraphicFramePr>
            <a:graphicFrameLocks noGrp="1"/>
          </p:cNvGraphicFramePr>
          <p:nvPr>
            <p:extLst>
              <p:ext uri="{D42A27DB-BD31-4B8C-83A1-F6EECF244321}">
                <p14:modId xmlns:p14="http://schemas.microsoft.com/office/powerpoint/2010/main" val="1888948349"/>
              </p:ext>
            </p:extLst>
          </p:nvPr>
        </p:nvGraphicFramePr>
        <p:xfrm>
          <a:off x="8198428" y="251504"/>
          <a:ext cx="3816350" cy="6484259"/>
        </p:xfrm>
        <a:graphic>
          <a:graphicData uri="http://schemas.openxmlformats.org/drawingml/2006/table">
            <a:tbl>
              <a:tblPr>
                <a:tableStyleId>{5C22544A-7EE6-4342-B048-85BDC9FD1C3A}</a:tableStyleId>
              </a:tblPr>
              <a:tblGrid>
                <a:gridCol w="2416531">
                  <a:extLst>
                    <a:ext uri="{9D8B030D-6E8A-4147-A177-3AD203B41FA5}">
                      <a16:colId xmlns:a16="http://schemas.microsoft.com/office/drawing/2014/main" val="20000"/>
                    </a:ext>
                  </a:extLst>
                </a:gridCol>
                <a:gridCol w="1399819">
                  <a:extLst>
                    <a:ext uri="{9D8B030D-6E8A-4147-A177-3AD203B41FA5}">
                      <a16:colId xmlns:a16="http://schemas.microsoft.com/office/drawing/2014/main" val="20001"/>
                    </a:ext>
                  </a:extLst>
                </a:gridCol>
              </a:tblGrid>
              <a:tr h="0">
                <a:tc>
                  <a:txBody>
                    <a:bodyPr/>
                    <a:lstStyle/>
                    <a:p>
                      <a:pPr algn="l" fontAlgn="b"/>
                      <a:r>
                        <a:rPr lang="en-AU" sz="1200" b="1" i="0" u="none" strike="noStrike" dirty="0" smtClean="0">
                          <a:solidFill>
                            <a:srgbClr val="000000"/>
                          </a:solidFill>
                          <a:effectLst/>
                          <a:latin typeface="Calibri"/>
                        </a:rPr>
                        <a:t>Breed/Cross</a:t>
                      </a:r>
                      <a:endParaRPr lang="en-AU" sz="1200" b="1" i="0" u="none" strike="noStrike" dirty="0">
                        <a:solidFill>
                          <a:srgbClr val="000000"/>
                        </a:solidFill>
                        <a:effectLst/>
                        <a:latin typeface="Calibri"/>
                      </a:endParaRPr>
                    </a:p>
                  </a:txBody>
                  <a:tcPr marL="7200" marR="7200" marT="7199" marB="0" anchor="b">
                    <a:solidFill>
                      <a:schemeClr val="accent1"/>
                    </a:solidFill>
                  </a:tcPr>
                </a:tc>
                <a:tc>
                  <a:txBody>
                    <a:bodyPr/>
                    <a:lstStyle/>
                    <a:p>
                      <a:pPr algn="ctr" fontAlgn="b"/>
                      <a:r>
                        <a:rPr lang="en-AU" sz="1200" b="1" i="0" u="none" strike="noStrike" dirty="0" smtClean="0">
                          <a:solidFill>
                            <a:srgbClr val="000000"/>
                          </a:solidFill>
                          <a:effectLst/>
                          <a:latin typeface="Calibri"/>
                        </a:rPr>
                        <a:t>Number</a:t>
                      </a:r>
                      <a:endParaRPr lang="en-AU" sz="1200" b="1" i="0" u="none" strike="noStrike" dirty="0">
                        <a:solidFill>
                          <a:srgbClr val="000000"/>
                        </a:solidFill>
                        <a:effectLst/>
                        <a:latin typeface="Calibri"/>
                      </a:endParaRPr>
                    </a:p>
                  </a:txBody>
                  <a:tcPr marL="7200" marR="7200" marT="7199" marB="0" anchor="b">
                    <a:solidFill>
                      <a:schemeClr val="accent1"/>
                    </a:solidFill>
                  </a:tcPr>
                </a:tc>
                <a:extLst>
                  <a:ext uri="{0D108BD9-81ED-4DB2-BD59-A6C34878D82A}">
                    <a16:rowId xmlns:a16="http://schemas.microsoft.com/office/drawing/2014/main" val="10000"/>
                  </a:ext>
                </a:extLst>
              </a:tr>
              <a:tr h="209806">
                <a:tc>
                  <a:txBody>
                    <a:bodyPr/>
                    <a:lstStyle/>
                    <a:p>
                      <a:pPr algn="l" fontAlgn="b"/>
                      <a:r>
                        <a:rPr lang="en-AU" sz="1200" b="1" u="none" strike="noStrike" dirty="0" smtClean="0">
                          <a:solidFill>
                            <a:srgbClr val="FF0000"/>
                          </a:solidFill>
                          <a:effectLst/>
                        </a:rPr>
                        <a:t>Holstein (Black and White)</a:t>
                      </a:r>
                      <a:endParaRPr lang="en-AU" sz="1200" b="1" i="0" u="none" strike="noStrike" dirty="0">
                        <a:solidFill>
                          <a:srgbClr val="FF0000"/>
                        </a:solidFill>
                        <a:effectLst/>
                        <a:latin typeface="Calibri"/>
                      </a:endParaRPr>
                    </a:p>
                  </a:txBody>
                  <a:tcPr marL="7200" marR="7200" marT="7199" marB="0" anchor="b"/>
                </a:tc>
                <a:tc>
                  <a:txBody>
                    <a:bodyPr/>
                    <a:lstStyle/>
                    <a:p>
                      <a:pPr algn="ctr" fontAlgn="b"/>
                      <a:r>
                        <a:rPr lang="en-AU" sz="1200" b="1" u="none" strike="noStrike" dirty="0">
                          <a:solidFill>
                            <a:srgbClr val="FF0000"/>
                          </a:solidFill>
                          <a:effectLst/>
                        </a:rPr>
                        <a:t>288</a:t>
                      </a:r>
                      <a:endParaRPr lang="en-AU" sz="1200" b="1" i="0" u="none" strike="noStrike" dirty="0">
                        <a:solidFill>
                          <a:srgbClr val="FF0000"/>
                        </a:solidFill>
                        <a:effectLst/>
                        <a:latin typeface="Calibri"/>
                      </a:endParaRPr>
                    </a:p>
                  </a:txBody>
                  <a:tcPr marL="7200" marR="7200" marT="7199" marB="0" anchor="b"/>
                </a:tc>
                <a:extLst>
                  <a:ext uri="{0D108BD9-81ED-4DB2-BD59-A6C34878D82A}">
                    <a16:rowId xmlns:a16="http://schemas.microsoft.com/office/drawing/2014/main" val="10001"/>
                  </a:ext>
                </a:extLst>
              </a:tr>
              <a:tr h="209806">
                <a:tc>
                  <a:txBody>
                    <a:bodyPr/>
                    <a:lstStyle/>
                    <a:p>
                      <a:pPr algn="l" fontAlgn="b"/>
                      <a:r>
                        <a:rPr lang="en-AU" sz="1200" b="0" u="none" strike="noStrike" dirty="0" smtClean="0">
                          <a:effectLst/>
                        </a:rPr>
                        <a:t>Simmental (Dual</a:t>
                      </a:r>
                      <a:r>
                        <a:rPr lang="en-AU" sz="1200" b="0" u="none" strike="noStrike" baseline="0" dirty="0" smtClean="0">
                          <a:effectLst/>
                        </a:rPr>
                        <a:t> and Beef)</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dirty="0">
                          <a:effectLst/>
                        </a:rPr>
                        <a:t>216</a:t>
                      </a:r>
                      <a:endParaRPr lang="en-AU" sz="1200" b="0"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02"/>
                  </a:ext>
                </a:extLst>
              </a:tr>
              <a:tr h="209806">
                <a:tc>
                  <a:txBody>
                    <a:bodyPr/>
                    <a:lstStyle/>
                    <a:p>
                      <a:pPr algn="l" fontAlgn="b"/>
                      <a:r>
                        <a:rPr lang="en-AU" sz="1200" b="0" u="none" strike="noStrike" dirty="0">
                          <a:effectLst/>
                        </a:rPr>
                        <a:t>Angus (Black and Red)</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a:effectLst/>
                        </a:rPr>
                        <a:t>138</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03"/>
                  </a:ext>
                </a:extLst>
              </a:tr>
              <a:tr h="209806">
                <a:tc>
                  <a:txBody>
                    <a:bodyPr/>
                    <a:lstStyle/>
                    <a:p>
                      <a:pPr algn="l" fontAlgn="b"/>
                      <a:r>
                        <a:rPr lang="en-AU" sz="1200" b="0" u="none" strike="noStrike" dirty="0">
                          <a:effectLst/>
                        </a:rPr>
                        <a:t>Jersey</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dirty="0">
                          <a:effectLst/>
                        </a:rPr>
                        <a:t>61</a:t>
                      </a:r>
                      <a:endParaRPr lang="en-AU" sz="1200" b="0"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04"/>
                  </a:ext>
                </a:extLst>
              </a:tr>
              <a:tr h="209806">
                <a:tc>
                  <a:txBody>
                    <a:bodyPr/>
                    <a:lstStyle/>
                    <a:p>
                      <a:pPr algn="l" fontAlgn="b"/>
                      <a:r>
                        <a:rPr lang="en-AU" sz="1200" b="0" u="none" strike="noStrike" dirty="0" smtClean="0">
                          <a:effectLst/>
                        </a:rPr>
                        <a:t>Brown Swiss</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dirty="0">
                          <a:effectLst/>
                        </a:rPr>
                        <a:t>59</a:t>
                      </a:r>
                      <a:endParaRPr lang="en-AU" sz="1200" b="0"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05"/>
                  </a:ext>
                </a:extLst>
              </a:tr>
              <a:tr h="209806">
                <a:tc>
                  <a:txBody>
                    <a:bodyPr/>
                    <a:lstStyle/>
                    <a:p>
                      <a:pPr algn="l" fontAlgn="b"/>
                      <a:r>
                        <a:rPr lang="en-AU" sz="1200" b="0" u="none" strike="noStrike" dirty="0" err="1">
                          <a:effectLst/>
                        </a:rPr>
                        <a:t>Gelbvieh</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dirty="0">
                          <a:effectLst/>
                        </a:rPr>
                        <a:t>34</a:t>
                      </a:r>
                      <a:endParaRPr lang="en-AU" sz="1200" b="0"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06"/>
                  </a:ext>
                </a:extLst>
              </a:tr>
              <a:tr h="209806">
                <a:tc>
                  <a:txBody>
                    <a:bodyPr/>
                    <a:lstStyle/>
                    <a:p>
                      <a:pPr algn="l" fontAlgn="b"/>
                      <a:r>
                        <a:rPr lang="en-AU" sz="1200" b="0" u="none" strike="noStrike" dirty="0" err="1">
                          <a:effectLst/>
                        </a:rPr>
                        <a:t>Charolais</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a:effectLst/>
                        </a:rPr>
                        <a:t>33</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07"/>
                  </a:ext>
                </a:extLst>
              </a:tr>
              <a:tr h="209806">
                <a:tc>
                  <a:txBody>
                    <a:bodyPr/>
                    <a:lstStyle/>
                    <a:p>
                      <a:pPr algn="l" fontAlgn="b"/>
                      <a:r>
                        <a:rPr lang="en-AU" sz="1200" b="0" u="none" strike="noStrike" dirty="0">
                          <a:effectLst/>
                        </a:rPr>
                        <a:t>Hereford</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a:effectLst/>
                        </a:rPr>
                        <a:t>31</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08"/>
                  </a:ext>
                </a:extLst>
              </a:tr>
              <a:tr h="209806">
                <a:tc>
                  <a:txBody>
                    <a:bodyPr/>
                    <a:lstStyle/>
                    <a:p>
                      <a:pPr algn="l" fontAlgn="b"/>
                      <a:r>
                        <a:rPr lang="en-AU" sz="1200" b="0" u="none" strike="noStrike" dirty="0">
                          <a:effectLst/>
                        </a:rPr>
                        <a:t>Limousin</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a:effectLst/>
                        </a:rPr>
                        <a:t>31</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09"/>
                  </a:ext>
                </a:extLst>
              </a:tr>
              <a:tr h="209806">
                <a:tc>
                  <a:txBody>
                    <a:bodyPr/>
                    <a:lstStyle/>
                    <a:p>
                      <a:pPr algn="l" fontAlgn="b"/>
                      <a:r>
                        <a:rPr lang="en-AU" sz="1200" b="0" u="none" strike="noStrike" dirty="0">
                          <a:effectLst/>
                        </a:rPr>
                        <a:t>Guelph Composite</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a:effectLst/>
                        </a:rPr>
                        <a:t>30</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10"/>
                  </a:ext>
                </a:extLst>
              </a:tr>
              <a:tr h="209806">
                <a:tc>
                  <a:txBody>
                    <a:bodyPr/>
                    <a:lstStyle/>
                    <a:p>
                      <a:pPr algn="l" fontAlgn="b"/>
                      <a:r>
                        <a:rPr lang="en-AU" sz="1200" b="0" u="none" strike="noStrike" dirty="0">
                          <a:effectLst/>
                        </a:rPr>
                        <a:t>Beef Booster</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a:effectLst/>
                        </a:rPr>
                        <a:t>29</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11"/>
                  </a:ext>
                </a:extLst>
              </a:tr>
              <a:tr h="209806">
                <a:tc>
                  <a:txBody>
                    <a:bodyPr/>
                    <a:lstStyle/>
                    <a:p>
                      <a:pPr algn="l" fontAlgn="b"/>
                      <a:r>
                        <a:rPr lang="en-AU" sz="1200" b="0" u="none" strike="noStrike" dirty="0">
                          <a:effectLst/>
                        </a:rPr>
                        <a:t>Alberta Composite</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a:effectLst/>
                        </a:rPr>
                        <a:t>28</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12"/>
                  </a:ext>
                </a:extLst>
              </a:tr>
              <a:tr h="209806">
                <a:tc>
                  <a:txBody>
                    <a:bodyPr/>
                    <a:lstStyle/>
                    <a:p>
                      <a:pPr algn="l" fontAlgn="b"/>
                      <a:r>
                        <a:rPr lang="en-AU" sz="1200" b="0" u="none" strike="noStrike" dirty="0" err="1">
                          <a:effectLst/>
                        </a:rPr>
                        <a:t>Montbeliarde</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a:effectLst/>
                        </a:rPr>
                        <a:t>28</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13"/>
                  </a:ext>
                </a:extLst>
              </a:tr>
              <a:tr h="209806">
                <a:tc>
                  <a:txBody>
                    <a:bodyPr/>
                    <a:lstStyle/>
                    <a:p>
                      <a:pPr algn="l" fontAlgn="b"/>
                      <a:r>
                        <a:rPr lang="en-AU" sz="1200" b="0" u="none" strike="noStrike">
                          <a:effectLst/>
                        </a:rPr>
                        <a:t>AyrshireFinnish</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dirty="0">
                          <a:effectLst/>
                        </a:rPr>
                        <a:t>25</a:t>
                      </a:r>
                      <a:endParaRPr lang="en-AU" sz="1200" b="0"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14"/>
                  </a:ext>
                </a:extLst>
              </a:tr>
              <a:tr h="209806">
                <a:tc>
                  <a:txBody>
                    <a:bodyPr/>
                    <a:lstStyle/>
                    <a:p>
                      <a:pPr algn="l" fontAlgn="b"/>
                      <a:r>
                        <a:rPr lang="en-AU" sz="1200" b="0" u="none" strike="noStrike" dirty="0" err="1">
                          <a:effectLst/>
                        </a:rPr>
                        <a:t>Normande</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dirty="0">
                          <a:effectLst/>
                        </a:rPr>
                        <a:t>24</a:t>
                      </a:r>
                      <a:endParaRPr lang="en-AU" sz="1200" b="0"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15"/>
                  </a:ext>
                </a:extLst>
              </a:tr>
              <a:tr h="209806">
                <a:tc>
                  <a:txBody>
                    <a:bodyPr/>
                    <a:lstStyle/>
                    <a:p>
                      <a:pPr algn="l" fontAlgn="b"/>
                      <a:r>
                        <a:rPr lang="en-AU" sz="1200" b="0" u="none" strike="noStrike" dirty="0">
                          <a:effectLst/>
                        </a:rPr>
                        <a:t>Holstein </a:t>
                      </a:r>
                      <a:r>
                        <a:rPr lang="en-AU" sz="1200" b="0" u="none" strike="noStrike" dirty="0" smtClean="0">
                          <a:effectLst/>
                        </a:rPr>
                        <a:t>(Red and White)</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a:effectLst/>
                        </a:rPr>
                        <a:t>23</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16"/>
                  </a:ext>
                </a:extLst>
              </a:tr>
              <a:tr h="209806">
                <a:tc>
                  <a:txBody>
                    <a:bodyPr/>
                    <a:lstStyle/>
                    <a:p>
                      <a:pPr algn="l" fontAlgn="b"/>
                      <a:r>
                        <a:rPr lang="en-AU" sz="1200" b="0" u="none" strike="noStrike">
                          <a:effectLst/>
                        </a:rPr>
                        <a:t>Swedish Red</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dirty="0">
                          <a:effectLst/>
                        </a:rPr>
                        <a:t>16</a:t>
                      </a:r>
                      <a:endParaRPr lang="en-AU" sz="1200" b="0"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17"/>
                  </a:ext>
                </a:extLst>
              </a:tr>
              <a:tr h="209806">
                <a:tc>
                  <a:txBody>
                    <a:bodyPr/>
                    <a:lstStyle/>
                    <a:p>
                      <a:pPr algn="l" fontAlgn="b"/>
                      <a:r>
                        <a:rPr lang="en-AU" sz="1200" b="0" u="none" strike="noStrike" dirty="0">
                          <a:effectLst/>
                        </a:rPr>
                        <a:t>Danish Red</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dirty="0">
                          <a:effectLst/>
                        </a:rPr>
                        <a:t>15</a:t>
                      </a:r>
                      <a:endParaRPr lang="en-AU" sz="1200" b="0"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18"/>
                  </a:ext>
                </a:extLst>
              </a:tr>
              <a:tr h="209806">
                <a:tc>
                  <a:txBody>
                    <a:bodyPr/>
                    <a:lstStyle/>
                    <a:p>
                      <a:pPr algn="l" fontAlgn="b"/>
                      <a:r>
                        <a:rPr lang="en-AU" sz="1200" b="0" u="none" strike="noStrike">
                          <a:effectLst/>
                        </a:rPr>
                        <a:t>Other Crosses</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dirty="0">
                          <a:effectLst/>
                        </a:rPr>
                        <a:t>11</a:t>
                      </a:r>
                      <a:endParaRPr lang="en-AU" sz="1200" b="0"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19"/>
                  </a:ext>
                </a:extLst>
              </a:tr>
              <a:tr h="209806">
                <a:tc>
                  <a:txBody>
                    <a:bodyPr/>
                    <a:lstStyle/>
                    <a:p>
                      <a:pPr algn="l" fontAlgn="b"/>
                      <a:r>
                        <a:rPr lang="en-AU" sz="1200" b="0" u="none" strike="noStrike">
                          <a:effectLst/>
                        </a:rPr>
                        <a:t>Belgian Blue</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dirty="0">
                          <a:effectLst/>
                        </a:rPr>
                        <a:t>10</a:t>
                      </a:r>
                      <a:endParaRPr lang="en-AU" sz="1200" b="0"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20"/>
                  </a:ext>
                </a:extLst>
              </a:tr>
              <a:tr h="209806">
                <a:tc>
                  <a:txBody>
                    <a:bodyPr/>
                    <a:lstStyle/>
                    <a:p>
                      <a:pPr algn="l" fontAlgn="b"/>
                      <a:r>
                        <a:rPr lang="en-AU" sz="1200" b="0" u="none" strike="noStrike">
                          <a:effectLst/>
                        </a:rPr>
                        <a:t>Piedmontese</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dirty="0">
                          <a:effectLst/>
                        </a:rPr>
                        <a:t>5</a:t>
                      </a:r>
                      <a:endParaRPr lang="en-AU" sz="1200" b="0"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21"/>
                  </a:ext>
                </a:extLst>
              </a:tr>
              <a:tr h="209806">
                <a:tc>
                  <a:txBody>
                    <a:bodyPr/>
                    <a:lstStyle/>
                    <a:p>
                      <a:pPr algn="l" fontAlgn="b"/>
                      <a:r>
                        <a:rPr lang="en-AU" sz="1200" b="0" u="none" strike="noStrike">
                          <a:effectLst/>
                        </a:rPr>
                        <a:t>Eringer</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a:effectLst/>
                        </a:rPr>
                        <a:t>2</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22"/>
                  </a:ext>
                </a:extLst>
              </a:tr>
              <a:tr h="209806">
                <a:tc>
                  <a:txBody>
                    <a:bodyPr/>
                    <a:lstStyle/>
                    <a:p>
                      <a:pPr algn="l" fontAlgn="b"/>
                      <a:r>
                        <a:rPr lang="en-AU" sz="1200" b="0" u="none" strike="noStrike">
                          <a:effectLst/>
                        </a:rPr>
                        <a:t>Galloway</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a:effectLst/>
                        </a:rPr>
                        <a:t>2</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23"/>
                  </a:ext>
                </a:extLst>
              </a:tr>
              <a:tr h="209806">
                <a:tc>
                  <a:txBody>
                    <a:bodyPr/>
                    <a:lstStyle/>
                    <a:p>
                      <a:pPr algn="l" fontAlgn="b"/>
                      <a:r>
                        <a:rPr lang="en-AU" sz="1200" b="0" u="none" strike="noStrike">
                          <a:effectLst/>
                        </a:rPr>
                        <a:t>Unknown</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a:effectLst/>
                        </a:rPr>
                        <a:t>2</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24"/>
                  </a:ext>
                </a:extLst>
              </a:tr>
              <a:tr h="209806">
                <a:tc>
                  <a:txBody>
                    <a:bodyPr/>
                    <a:lstStyle/>
                    <a:p>
                      <a:pPr algn="l" fontAlgn="b"/>
                      <a:r>
                        <a:rPr lang="en-AU" sz="1200" b="0" u="none" strike="noStrike">
                          <a:effectLst/>
                        </a:rPr>
                        <a:t>Scottish Highland</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a:effectLst/>
                        </a:rPr>
                        <a:t>2</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25"/>
                  </a:ext>
                </a:extLst>
              </a:tr>
              <a:tr h="209806">
                <a:tc>
                  <a:txBody>
                    <a:bodyPr/>
                    <a:lstStyle/>
                    <a:p>
                      <a:pPr algn="l" fontAlgn="b"/>
                      <a:r>
                        <a:rPr lang="en-AU" sz="1200" b="0" u="none" strike="noStrike">
                          <a:effectLst/>
                        </a:rPr>
                        <a:t>Pezzata Rossa Italiana</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a:effectLst/>
                        </a:rPr>
                        <a:t>1</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26"/>
                  </a:ext>
                </a:extLst>
              </a:tr>
              <a:tr h="209806">
                <a:tc>
                  <a:txBody>
                    <a:bodyPr/>
                    <a:lstStyle/>
                    <a:p>
                      <a:pPr algn="l" fontAlgn="b"/>
                      <a:r>
                        <a:rPr lang="en-AU" sz="1200" b="0" u="none" strike="noStrike">
                          <a:effectLst/>
                        </a:rPr>
                        <a:t>Romagnola</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a:effectLst/>
                        </a:rPr>
                        <a:t>1</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27"/>
                  </a:ext>
                </a:extLst>
              </a:tr>
              <a:tr h="209806">
                <a:tc>
                  <a:txBody>
                    <a:bodyPr/>
                    <a:lstStyle/>
                    <a:p>
                      <a:pPr algn="l" fontAlgn="b"/>
                      <a:r>
                        <a:rPr lang="en-AU" sz="1200" b="0" u="none" strike="noStrike">
                          <a:effectLst/>
                        </a:rPr>
                        <a:t>Salers</a:t>
                      </a:r>
                      <a:endParaRPr lang="en-AU" sz="1200" b="0" i="0" u="none" strike="noStrike">
                        <a:solidFill>
                          <a:srgbClr val="000000"/>
                        </a:solidFill>
                        <a:effectLst/>
                        <a:latin typeface="Calibri"/>
                      </a:endParaRPr>
                    </a:p>
                  </a:txBody>
                  <a:tcPr marL="7200" marR="7200" marT="7199" marB="0" anchor="b"/>
                </a:tc>
                <a:tc>
                  <a:txBody>
                    <a:bodyPr/>
                    <a:lstStyle/>
                    <a:p>
                      <a:pPr algn="ctr" fontAlgn="b"/>
                      <a:r>
                        <a:rPr lang="en-AU" sz="1200" b="0" u="none" strike="noStrike">
                          <a:effectLst/>
                        </a:rPr>
                        <a:t>1</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28"/>
                  </a:ext>
                </a:extLst>
              </a:tr>
              <a:tr h="209806">
                <a:tc>
                  <a:txBody>
                    <a:bodyPr/>
                    <a:lstStyle/>
                    <a:p>
                      <a:pPr algn="l" fontAlgn="b"/>
                      <a:r>
                        <a:rPr lang="en-AU" sz="1200" b="0" u="none" strike="noStrike" dirty="0">
                          <a:effectLst/>
                        </a:rPr>
                        <a:t>Tyrolean Grey</a:t>
                      </a:r>
                      <a:endParaRPr lang="en-AU" sz="1200" b="0" i="0" u="none" strike="noStrike" dirty="0">
                        <a:solidFill>
                          <a:srgbClr val="000000"/>
                        </a:solidFill>
                        <a:effectLst/>
                        <a:latin typeface="Calibri"/>
                      </a:endParaRPr>
                    </a:p>
                  </a:txBody>
                  <a:tcPr marL="7200" marR="7200" marT="7199" marB="0" anchor="b"/>
                </a:tc>
                <a:tc>
                  <a:txBody>
                    <a:bodyPr/>
                    <a:lstStyle/>
                    <a:p>
                      <a:pPr algn="ctr" fontAlgn="b"/>
                      <a:r>
                        <a:rPr lang="en-AU" sz="1200" b="0" u="none" strike="noStrike">
                          <a:effectLst/>
                        </a:rPr>
                        <a:t>1</a:t>
                      </a:r>
                      <a:endParaRPr lang="en-AU" sz="1200" b="0" i="0" u="none" strike="noStrike">
                        <a:solidFill>
                          <a:srgbClr val="000000"/>
                        </a:solidFill>
                        <a:effectLst/>
                        <a:latin typeface="Calibri"/>
                      </a:endParaRPr>
                    </a:p>
                  </a:txBody>
                  <a:tcPr marL="7200" marR="7200" marT="7199" marB="0" anchor="b"/>
                </a:tc>
                <a:extLst>
                  <a:ext uri="{0D108BD9-81ED-4DB2-BD59-A6C34878D82A}">
                    <a16:rowId xmlns:a16="http://schemas.microsoft.com/office/drawing/2014/main" val="10029"/>
                  </a:ext>
                </a:extLst>
              </a:tr>
              <a:tr h="209806">
                <a:tc>
                  <a:txBody>
                    <a:bodyPr/>
                    <a:lstStyle/>
                    <a:p>
                      <a:pPr algn="l" fontAlgn="b"/>
                      <a:r>
                        <a:rPr lang="en-AU" sz="1200" b="1" u="none" strike="noStrike" dirty="0" smtClean="0">
                          <a:effectLst/>
                        </a:rPr>
                        <a:t>Total</a:t>
                      </a:r>
                      <a:endParaRPr lang="en-AU" sz="1200" b="1" i="0" u="none" strike="noStrike" dirty="0">
                        <a:solidFill>
                          <a:srgbClr val="000000"/>
                        </a:solidFill>
                        <a:effectLst/>
                        <a:latin typeface="Calibri"/>
                      </a:endParaRPr>
                    </a:p>
                  </a:txBody>
                  <a:tcPr marL="7200" marR="7200" marT="7199" marB="0" anchor="b"/>
                </a:tc>
                <a:tc>
                  <a:txBody>
                    <a:bodyPr/>
                    <a:lstStyle/>
                    <a:p>
                      <a:pPr algn="ctr" fontAlgn="b"/>
                      <a:r>
                        <a:rPr lang="en-AU" sz="1200" b="1" u="none" strike="noStrike" dirty="0">
                          <a:effectLst/>
                        </a:rPr>
                        <a:t>1147</a:t>
                      </a:r>
                      <a:endParaRPr lang="en-AU" sz="1200" b="1" i="0" u="none" strike="noStrike" dirty="0">
                        <a:solidFill>
                          <a:srgbClr val="000000"/>
                        </a:solidFill>
                        <a:effectLst/>
                        <a:latin typeface="Calibri"/>
                      </a:endParaRPr>
                    </a:p>
                  </a:txBody>
                  <a:tcPr marL="7200" marR="7200" marT="7199" marB="0" anchor="b"/>
                </a:tc>
                <a:extLst>
                  <a:ext uri="{0D108BD9-81ED-4DB2-BD59-A6C34878D82A}">
                    <a16:rowId xmlns:a16="http://schemas.microsoft.com/office/drawing/2014/main" val="10030"/>
                  </a:ext>
                </a:extLst>
              </a:tr>
            </a:tbl>
          </a:graphicData>
        </a:graphic>
      </p:graphicFrame>
      <p:sp>
        <p:nvSpPr>
          <p:cNvPr id="46188" name="TextBox 3"/>
          <p:cNvSpPr txBox="1">
            <a:spLocks noChangeArrowheads="1"/>
          </p:cNvSpPr>
          <p:nvPr/>
        </p:nvSpPr>
        <p:spPr bwMode="auto">
          <a:xfrm>
            <a:off x="3748318" y="6090577"/>
            <a:ext cx="720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200"/>
              <a:t>CRV</a:t>
            </a:r>
          </a:p>
        </p:txBody>
      </p:sp>
    </p:spTree>
    <p:extLst>
      <p:ext uri="{BB962C8B-B14F-4D97-AF65-F5344CB8AC3E}">
        <p14:creationId xmlns:p14="http://schemas.microsoft.com/office/powerpoint/2010/main" val="16795961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106" name="Object 2"/>
          <p:cNvGraphicFramePr>
            <a:graphicFrameLocks noChangeAspect="1"/>
          </p:cNvGraphicFramePr>
          <p:nvPr>
            <p:extLst>
              <p:ext uri="{D42A27DB-BD31-4B8C-83A1-F6EECF244321}">
                <p14:modId xmlns:p14="http://schemas.microsoft.com/office/powerpoint/2010/main" val="1329738248"/>
              </p:ext>
            </p:extLst>
          </p:nvPr>
        </p:nvGraphicFramePr>
        <p:xfrm>
          <a:off x="5456875" y="1102621"/>
          <a:ext cx="5518150" cy="5518150"/>
        </p:xfrm>
        <a:graphic>
          <a:graphicData uri="http://schemas.openxmlformats.org/presentationml/2006/ole">
            <mc:AlternateContent xmlns:mc="http://schemas.openxmlformats.org/markup-compatibility/2006">
              <mc:Choice xmlns:v="urn:schemas-microsoft-com:vml" Requires="v">
                <p:oleObj spid="_x0000_s3100" name="Acrobat Document" r:id="rId3" imgW="6406920" imgH="6396120" progId="AcroExch.Document.11">
                  <p:embed/>
                </p:oleObj>
              </mc:Choice>
              <mc:Fallback>
                <p:oleObj name="Acrobat Document" r:id="rId3" imgW="6406920" imgH="6396120" progId="AcroExch.Document.11">
                  <p:embed/>
                  <p:pic>
                    <p:nvPicPr>
                      <p:cNvPr id="4710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56875" y="1102621"/>
                        <a:ext cx="5518150" cy="551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7109" name="Rectangle 3"/>
          <p:cNvSpPr>
            <a:spLocks noGrp="1" noChangeArrowheads="1"/>
          </p:cNvSpPr>
          <p:nvPr>
            <p:ph type="title"/>
          </p:nvPr>
        </p:nvSpPr>
        <p:spPr/>
        <p:txBody>
          <a:bodyPr/>
          <a:lstStyle/>
          <a:p>
            <a:r>
              <a:rPr lang="en-AU" altLang="en-US" smtClean="0"/>
              <a:t> 1000 bull genomes Run 4.0</a:t>
            </a:r>
            <a:endParaRPr lang="en-AU" altLang="en-US"/>
          </a:p>
        </p:txBody>
      </p:sp>
      <p:sp>
        <p:nvSpPr>
          <p:cNvPr id="47107" name="Rectangle 3"/>
          <p:cNvSpPr>
            <a:spLocks noGrp="1" noChangeArrowheads="1"/>
          </p:cNvSpPr>
          <p:nvPr>
            <p:ph idx="1"/>
          </p:nvPr>
        </p:nvSpPr>
        <p:spPr/>
        <p:txBody>
          <a:bodyPr/>
          <a:lstStyle/>
          <a:p>
            <a:r>
              <a:rPr lang="en-AU" altLang="en-US" sz="2400" dirty="0" smtClean="0"/>
              <a:t>36.9 million filtered variants</a:t>
            </a:r>
          </a:p>
          <a:p>
            <a:r>
              <a:rPr lang="en-AU" altLang="en-US" sz="2400" dirty="0" smtClean="0"/>
              <a:t>35.2 million SNP</a:t>
            </a:r>
          </a:p>
          <a:p>
            <a:r>
              <a:rPr lang="en-AU" altLang="en-US" sz="2400" dirty="0" smtClean="0"/>
              <a:t>1.7 million INDEL</a:t>
            </a:r>
          </a:p>
          <a:p>
            <a:endParaRPr lang="en-AU" altLang="en-US" sz="2400" dirty="0"/>
          </a:p>
        </p:txBody>
      </p:sp>
      <p:sp>
        <p:nvSpPr>
          <p:cNvPr id="47108" name="Text Box 6"/>
          <p:cNvSpPr txBox="1">
            <a:spLocks noChangeArrowheads="1"/>
          </p:cNvSpPr>
          <p:nvPr/>
        </p:nvSpPr>
        <p:spPr bwMode="auto">
          <a:xfrm>
            <a:off x="10330500" y="5871298"/>
            <a:ext cx="234950" cy="30638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AU" altLang="en-US" sz="1400" dirty="0">
                <a:latin typeface="Calibri" panose="020F0502020204030204" pitchFamily="34" charset="0"/>
              </a:rPr>
              <a:t>X</a:t>
            </a:r>
          </a:p>
        </p:txBody>
      </p:sp>
    </p:spTree>
    <p:extLst>
      <p:ext uri="{BB962C8B-B14F-4D97-AF65-F5344CB8AC3E}">
        <p14:creationId xmlns:p14="http://schemas.microsoft.com/office/powerpoint/2010/main" val="37915282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314" y="500215"/>
            <a:ext cx="11174186" cy="590931"/>
          </a:xfrm>
        </p:spPr>
        <p:txBody>
          <a:bodyPr/>
          <a:lstStyle/>
          <a:p>
            <a:r>
              <a:rPr lang="en-AU" altLang="en-US" dirty="0">
                <a:solidFill>
                  <a:schemeClr val="tx2"/>
                </a:solidFill>
              </a:rPr>
              <a:t>Imputation of full sequence </a:t>
            </a:r>
            <a:r>
              <a:rPr lang="en-AU" altLang="en-US" dirty="0" smtClean="0">
                <a:solidFill>
                  <a:schemeClr val="tx2"/>
                </a:solidFill>
              </a:rPr>
              <a:t>data</a:t>
            </a:r>
            <a:endParaRPr lang="en-NZ" dirty="0"/>
          </a:p>
        </p:txBody>
      </p:sp>
      <p:sp>
        <p:nvSpPr>
          <p:cNvPr id="48130" name="Rectangle 3"/>
          <p:cNvSpPr>
            <a:spLocks noGrp="1" noChangeArrowheads="1"/>
          </p:cNvSpPr>
          <p:nvPr>
            <p:ph idx="1"/>
          </p:nvPr>
        </p:nvSpPr>
        <p:spPr>
          <a:xfrm>
            <a:off x="446315" y="1463040"/>
            <a:ext cx="9551760" cy="4770098"/>
          </a:xfrm>
        </p:spPr>
        <p:txBody>
          <a:bodyPr/>
          <a:lstStyle/>
          <a:p>
            <a:pPr marL="382588" lvl="1" indent="-274638">
              <a:lnSpc>
                <a:spcPct val="150000"/>
              </a:lnSpc>
              <a:spcBef>
                <a:spcPts val="600"/>
              </a:spcBef>
              <a:spcAft>
                <a:spcPts val="600"/>
              </a:spcAft>
            </a:pPr>
            <a:r>
              <a:rPr lang="en-AU" altLang="en-US" sz="2400" dirty="0" smtClean="0">
                <a:latin typeface="+mj-lt"/>
              </a:rPr>
              <a:t>Accuracy?</a:t>
            </a:r>
          </a:p>
          <a:p>
            <a:pPr marL="833438" lvl="2" indent="-274638">
              <a:lnSpc>
                <a:spcPct val="150000"/>
              </a:lnSpc>
              <a:spcBef>
                <a:spcPts val="600"/>
              </a:spcBef>
              <a:spcAft>
                <a:spcPts val="600"/>
              </a:spcAft>
            </a:pPr>
            <a:r>
              <a:rPr lang="en-AU" altLang="en-US" sz="2400" dirty="0" smtClean="0">
                <a:latin typeface="+mj-lt"/>
              </a:rPr>
              <a:t>Chromosome 14</a:t>
            </a:r>
          </a:p>
          <a:p>
            <a:pPr marL="833438" lvl="2" indent="-274638">
              <a:lnSpc>
                <a:spcPct val="150000"/>
              </a:lnSpc>
              <a:spcBef>
                <a:spcPts val="600"/>
              </a:spcBef>
              <a:spcAft>
                <a:spcPts val="600"/>
              </a:spcAft>
            </a:pPr>
            <a:r>
              <a:rPr lang="en-AU" altLang="en-US" sz="2400" dirty="0" smtClean="0">
                <a:latin typeface="+mj-lt"/>
              </a:rPr>
              <a:t>Remove 50 Holsteins, 20 Jerseys from data set</a:t>
            </a:r>
          </a:p>
          <a:p>
            <a:pPr marL="833438" lvl="2" indent="-274638">
              <a:lnSpc>
                <a:spcPct val="150000"/>
              </a:lnSpc>
              <a:spcBef>
                <a:spcPts val="600"/>
              </a:spcBef>
              <a:spcAft>
                <a:spcPts val="600"/>
              </a:spcAft>
            </a:pPr>
            <a:r>
              <a:rPr lang="en-AU" altLang="en-US" sz="2400" dirty="0" smtClean="0">
                <a:latin typeface="+mj-lt"/>
              </a:rPr>
              <a:t>Reduce genotypes to 800K for these animals</a:t>
            </a:r>
          </a:p>
          <a:p>
            <a:pPr marL="833438" lvl="2" indent="-274638">
              <a:lnSpc>
                <a:spcPct val="150000"/>
              </a:lnSpc>
              <a:spcBef>
                <a:spcPts val="600"/>
              </a:spcBef>
              <a:spcAft>
                <a:spcPts val="600"/>
              </a:spcAft>
            </a:pPr>
            <a:r>
              <a:rPr lang="en-AU" altLang="en-US" sz="2400" dirty="0" smtClean="0">
                <a:latin typeface="+mj-lt"/>
              </a:rPr>
              <a:t>Impute full sequence using rest of animals as reference</a:t>
            </a:r>
          </a:p>
        </p:txBody>
      </p:sp>
    </p:spTree>
    <p:extLst>
      <p:ext uri="{BB962C8B-B14F-4D97-AF65-F5344CB8AC3E}">
        <p14:creationId xmlns:p14="http://schemas.microsoft.com/office/powerpoint/2010/main" val="9640263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2852" y="1447710"/>
            <a:ext cx="7721110" cy="504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9155" name="Rectangle 2"/>
          <p:cNvSpPr txBox="1">
            <a:spLocks noChangeArrowheads="1"/>
          </p:cNvSpPr>
          <p:nvPr/>
        </p:nvSpPr>
        <p:spPr bwMode="auto">
          <a:xfrm>
            <a:off x="2225675" y="277813"/>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endParaRPr lang="en-AU" altLang="en-US" sz="3600" dirty="0">
              <a:solidFill>
                <a:schemeClr val="tx2"/>
              </a:solidFill>
              <a:latin typeface="Verdana" panose="020B0604030504040204" pitchFamily="34" charset="0"/>
            </a:endParaRPr>
          </a:p>
        </p:txBody>
      </p:sp>
      <p:sp>
        <p:nvSpPr>
          <p:cNvPr id="2" name="Title 1"/>
          <p:cNvSpPr>
            <a:spLocks noGrp="1"/>
          </p:cNvSpPr>
          <p:nvPr>
            <p:ph type="title"/>
          </p:nvPr>
        </p:nvSpPr>
        <p:spPr/>
        <p:txBody>
          <a:bodyPr/>
          <a:lstStyle/>
          <a:p>
            <a:r>
              <a:rPr lang="en-AU" altLang="en-US" dirty="0" smtClean="0"/>
              <a:t>Imputation of full sequence </a:t>
            </a:r>
            <a:r>
              <a:rPr lang="en-AU" altLang="en-US" dirty="0" smtClean="0"/>
              <a:t>data</a:t>
            </a:r>
            <a:endParaRPr lang="en-NZ" dirty="0"/>
          </a:p>
        </p:txBody>
      </p:sp>
    </p:spTree>
    <p:extLst>
      <p:ext uri="{BB962C8B-B14F-4D97-AF65-F5344CB8AC3E}">
        <p14:creationId xmlns:p14="http://schemas.microsoft.com/office/powerpoint/2010/main" val="5785038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2852" y="1447710"/>
            <a:ext cx="7721110" cy="504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9155" name="Rectangle 2"/>
          <p:cNvSpPr txBox="1">
            <a:spLocks noChangeArrowheads="1"/>
          </p:cNvSpPr>
          <p:nvPr/>
        </p:nvSpPr>
        <p:spPr bwMode="auto">
          <a:xfrm>
            <a:off x="2225675" y="277813"/>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endParaRPr lang="en-AU" altLang="en-US" sz="3600" dirty="0">
              <a:solidFill>
                <a:schemeClr val="tx2"/>
              </a:solidFill>
              <a:latin typeface="Verdana" panose="020B0604030504040204" pitchFamily="34" charset="0"/>
            </a:endParaRPr>
          </a:p>
        </p:txBody>
      </p:sp>
      <p:sp>
        <p:nvSpPr>
          <p:cNvPr id="2" name="Title 1"/>
          <p:cNvSpPr>
            <a:spLocks noGrp="1"/>
          </p:cNvSpPr>
          <p:nvPr>
            <p:ph type="title"/>
          </p:nvPr>
        </p:nvSpPr>
        <p:spPr/>
        <p:txBody>
          <a:bodyPr/>
          <a:lstStyle/>
          <a:p>
            <a:r>
              <a:rPr lang="en-AU" altLang="en-US" dirty="0" smtClean="0"/>
              <a:t>Imputation of full sequence </a:t>
            </a:r>
            <a:r>
              <a:rPr lang="en-AU" altLang="en-US" dirty="0" smtClean="0"/>
              <a:t>data</a:t>
            </a:r>
            <a:endParaRPr lang="en-NZ" dirty="0"/>
          </a:p>
        </p:txBody>
      </p:sp>
      <p:pic>
        <p:nvPicPr>
          <p:cNvPr id="5"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4733" y="2030933"/>
            <a:ext cx="3972864" cy="288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3134630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7991" y="1643215"/>
            <a:ext cx="7170831" cy="468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1203" name="Rectangle 2"/>
          <p:cNvSpPr txBox="1">
            <a:spLocks noChangeArrowheads="1"/>
          </p:cNvSpPr>
          <p:nvPr/>
        </p:nvSpPr>
        <p:spPr bwMode="auto">
          <a:xfrm>
            <a:off x="2225675" y="277813"/>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endParaRPr lang="en-AU" altLang="en-US" sz="3600" dirty="0">
              <a:solidFill>
                <a:schemeClr val="tx2"/>
              </a:solidFill>
              <a:latin typeface="Verdana" panose="020B0604030504040204" pitchFamily="34" charset="0"/>
            </a:endParaRPr>
          </a:p>
        </p:txBody>
      </p:sp>
      <p:sp>
        <p:nvSpPr>
          <p:cNvPr id="2" name="Title 1"/>
          <p:cNvSpPr>
            <a:spLocks noGrp="1"/>
          </p:cNvSpPr>
          <p:nvPr>
            <p:ph type="title"/>
          </p:nvPr>
        </p:nvSpPr>
        <p:spPr/>
        <p:txBody>
          <a:bodyPr/>
          <a:lstStyle/>
          <a:p>
            <a:r>
              <a:rPr lang="en-AU" altLang="en-US" smtClean="0"/>
              <a:t>Imputation of full sequence data</a:t>
            </a:r>
            <a:endParaRPr lang="en-NZ" dirty="0"/>
          </a:p>
        </p:txBody>
      </p:sp>
    </p:spTree>
    <p:extLst>
      <p:ext uri="{BB962C8B-B14F-4D97-AF65-F5344CB8AC3E}">
        <p14:creationId xmlns:p14="http://schemas.microsoft.com/office/powerpoint/2010/main" val="10109672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22132" b="19856"/>
          <a:stretch/>
        </p:blipFill>
        <p:spPr/>
      </p:pic>
      <p:sp>
        <p:nvSpPr>
          <p:cNvPr id="12" name="Text Placeholder 11"/>
          <p:cNvSpPr>
            <a:spLocks noGrp="1"/>
          </p:cNvSpPr>
          <p:nvPr>
            <p:ph type="body" sz="quarter" idx="14"/>
          </p:nvPr>
        </p:nvSpPr>
        <p:spPr/>
        <p:txBody>
          <a:bodyPr/>
          <a:lstStyle/>
          <a:p>
            <a:r>
              <a:rPr lang="en-NZ" sz="2800" dirty="0"/>
              <a:t>Topics today</a:t>
            </a:r>
          </a:p>
        </p:txBody>
      </p:sp>
      <p:sp>
        <p:nvSpPr>
          <p:cNvPr id="13" name="Text Placeholder 12"/>
          <p:cNvSpPr>
            <a:spLocks noGrp="1"/>
          </p:cNvSpPr>
          <p:nvPr>
            <p:ph type="body" sz="quarter" idx="17"/>
          </p:nvPr>
        </p:nvSpPr>
        <p:spPr/>
        <p:txBody>
          <a:bodyPr/>
          <a:lstStyle/>
          <a:p>
            <a:pPr marL="285750" indent="-285750">
              <a:lnSpc>
                <a:spcPct val="150000"/>
              </a:lnSpc>
              <a:buFont typeface="Arial" panose="020B0604020202020204" pitchFamily="34" charset="0"/>
              <a:buChar char="•"/>
            </a:pPr>
            <a:r>
              <a:rPr lang="en-NZ" sz="2200" dirty="0" smtClean="0"/>
              <a:t>How </a:t>
            </a:r>
            <a:r>
              <a:rPr lang="en-NZ" sz="2200" dirty="0"/>
              <a:t>to evaluate the imputation accuracy?</a:t>
            </a:r>
          </a:p>
          <a:p>
            <a:pPr marL="285750" indent="-285750">
              <a:lnSpc>
                <a:spcPct val="150000"/>
              </a:lnSpc>
              <a:buFont typeface="Arial" panose="020B0604020202020204" pitchFamily="34" charset="0"/>
              <a:buChar char="•"/>
            </a:pPr>
            <a:r>
              <a:rPr lang="en-NZ" sz="2200" dirty="0"/>
              <a:t>What are the parameters influence </a:t>
            </a:r>
            <a:r>
              <a:rPr lang="en-NZ" sz="2200" dirty="0" smtClean="0"/>
              <a:t>accuracy?</a:t>
            </a:r>
          </a:p>
          <a:p>
            <a:pPr marL="285750" indent="-285750">
              <a:lnSpc>
                <a:spcPct val="150000"/>
              </a:lnSpc>
              <a:buFont typeface="Arial" panose="020B0604020202020204" pitchFamily="34" charset="0"/>
              <a:buChar char="•"/>
            </a:pPr>
            <a:r>
              <a:rPr lang="en-NZ" sz="2200" dirty="0" smtClean="0"/>
              <a:t>Imputation to the sequence level</a:t>
            </a:r>
            <a:endParaRPr lang="en-NZ" sz="2200" dirty="0"/>
          </a:p>
        </p:txBody>
      </p:sp>
    </p:spTree>
    <p:extLst>
      <p:ext uri="{BB962C8B-B14F-4D97-AF65-F5344CB8AC3E}">
        <p14:creationId xmlns:p14="http://schemas.microsoft.com/office/powerpoint/2010/main" val="12062232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314" y="500215"/>
            <a:ext cx="11174186" cy="590931"/>
          </a:xfrm>
        </p:spPr>
        <p:txBody>
          <a:bodyPr/>
          <a:lstStyle/>
          <a:p>
            <a:r>
              <a:rPr lang="en-AU" altLang="en-US" dirty="0">
                <a:solidFill>
                  <a:schemeClr val="tx2"/>
                </a:solidFill>
              </a:rPr>
              <a:t>Imputation of full sequence </a:t>
            </a:r>
            <a:r>
              <a:rPr lang="en-AU" altLang="en-US" dirty="0" smtClean="0">
                <a:solidFill>
                  <a:schemeClr val="tx2"/>
                </a:solidFill>
              </a:rPr>
              <a:t>data</a:t>
            </a:r>
            <a:endParaRPr lang="en-NZ" dirty="0"/>
          </a:p>
        </p:txBody>
      </p:sp>
      <p:sp>
        <p:nvSpPr>
          <p:cNvPr id="22531" name="Rectangle 3"/>
          <p:cNvSpPr>
            <a:spLocks noGrp="1" noChangeArrowheads="1"/>
          </p:cNvSpPr>
          <p:nvPr>
            <p:ph idx="1"/>
          </p:nvPr>
        </p:nvSpPr>
        <p:spPr>
          <a:xfrm>
            <a:off x="446315" y="1463040"/>
            <a:ext cx="9452597" cy="4770098"/>
          </a:xfrm>
        </p:spPr>
        <p:txBody>
          <a:bodyPr/>
          <a:lstStyle/>
          <a:p>
            <a:pPr marL="382588" lvl="1" indent="-274638">
              <a:lnSpc>
                <a:spcPct val="200000"/>
              </a:lnSpc>
              <a:spcBef>
                <a:spcPts val="600"/>
              </a:spcBef>
              <a:spcAft>
                <a:spcPts val="600"/>
              </a:spcAft>
              <a:defRPr/>
            </a:pPr>
            <a:r>
              <a:rPr lang="en-AU" sz="1800" dirty="0" smtClean="0">
                <a:latin typeface="+mj-lt"/>
              </a:rPr>
              <a:t>Beagle – run imputation in chromosome segments, </a:t>
            </a:r>
            <a:r>
              <a:rPr lang="en-AU" sz="1800" dirty="0" smtClean="0">
                <a:latin typeface="+mj-lt"/>
              </a:rPr>
              <a:t>free, stable</a:t>
            </a:r>
            <a:r>
              <a:rPr lang="en-AU" sz="1800" dirty="0" smtClean="0">
                <a:latin typeface="+mj-lt"/>
              </a:rPr>
              <a:t>, new version (version 5.0 &amp; 5.1) fast and accurate</a:t>
            </a:r>
          </a:p>
          <a:p>
            <a:pPr marL="839788" lvl="2" indent="-274638">
              <a:lnSpc>
                <a:spcPct val="200000"/>
              </a:lnSpc>
              <a:spcAft>
                <a:spcPts val="600"/>
              </a:spcAft>
              <a:defRPr/>
            </a:pPr>
            <a:r>
              <a:rPr lang="en-AU" sz="1600" dirty="0" smtClean="0">
                <a:latin typeface="+mj-lt"/>
              </a:rPr>
              <a:t>Computational </a:t>
            </a:r>
            <a:r>
              <a:rPr lang="en-AU" sz="1600" dirty="0" smtClean="0">
                <a:latin typeface="+mj-lt"/>
              </a:rPr>
              <a:t>inefficient (large amount of memory required)</a:t>
            </a:r>
            <a:endParaRPr lang="en-AU" sz="1600" dirty="0" smtClean="0">
              <a:latin typeface="+mj-lt"/>
            </a:endParaRPr>
          </a:p>
          <a:p>
            <a:pPr marL="393700" lvl="1" indent="-285750">
              <a:lnSpc>
                <a:spcPct val="200000"/>
              </a:lnSpc>
              <a:spcAft>
                <a:spcPts val="600"/>
              </a:spcAft>
              <a:defRPr/>
            </a:pPr>
            <a:r>
              <a:rPr lang="en-AU" sz="1800" dirty="0" smtClean="0">
                <a:latin typeface="+mj-lt"/>
              </a:rPr>
              <a:t>Minimac3 – </a:t>
            </a:r>
            <a:r>
              <a:rPr lang="en-AU" sz="1800" dirty="0" smtClean="0">
                <a:latin typeface="+mj-lt"/>
              </a:rPr>
              <a:t>free, </a:t>
            </a:r>
            <a:r>
              <a:rPr lang="en-AU" sz="1800" dirty="0" smtClean="0">
                <a:latin typeface="+mj-lt"/>
              </a:rPr>
              <a:t>stable</a:t>
            </a:r>
            <a:r>
              <a:rPr lang="en-AU" sz="1800" dirty="0" smtClean="0">
                <a:latin typeface="+mj-lt"/>
              </a:rPr>
              <a:t>, </a:t>
            </a:r>
            <a:r>
              <a:rPr lang="en-AU" sz="1800" dirty="0" smtClean="0">
                <a:latin typeface="+mj-lt"/>
              </a:rPr>
              <a:t>computational </a:t>
            </a:r>
            <a:r>
              <a:rPr lang="en-AU" sz="1800" dirty="0" smtClean="0">
                <a:latin typeface="+mj-lt"/>
              </a:rPr>
              <a:t>efficient, slightly slower than Beagle</a:t>
            </a:r>
          </a:p>
          <a:p>
            <a:pPr marL="382588" lvl="1" indent="-274638">
              <a:lnSpc>
                <a:spcPct val="200000"/>
              </a:lnSpc>
              <a:spcBef>
                <a:spcPts val="600"/>
              </a:spcBef>
              <a:spcAft>
                <a:spcPts val="600"/>
              </a:spcAft>
              <a:defRPr/>
            </a:pPr>
            <a:r>
              <a:rPr lang="en-AU" sz="1800" dirty="0" err="1" smtClean="0">
                <a:latin typeface="+mj-lt"/>
              </a:rPr>
              <a:t>FImpute</a:t>
            </a:r>
            <a:r>
              <a:rPr lang="en-AU" sz="1800" dirty="0" smtClean="0">
                <a:latin typeface="+mj-lt"/>
              </a:rPr>
              <a:t> – much faster than Beagle, computational efficient, be able to use pedigree information</a:t>
            </a:r>
          </a:p>
          <a:p>
            <a:pPr marL="782638" lvl="2" indent="-274638">
              <a:lnSpc>
                <a:spcPct val="200000"/>
              </a:lnSpc>
              <a:spcBef>
                <a:spcPts val="600"/>
              </a:spcBef>
              <a:spcAft>
                <a:spcPts val="600"/>
              </a:spcAft>
              <a:defRPr/>
            </a:pPr>
            <a:r>
              <a:rPr lang="en-AU" sz="1600" dirty="0" smtClean="0">
                <a:latin typeface="+mj-lt"/>
              </a:rPr>
              <a:t>Does not give probabilities, sometimes can have fatal error in the poorly assembled areas, input format is not friendly</a:t>
            </a:r>
          </a:p>
        </p:txBody>
      </p:sp>
    </p:spTree>
    <p:extLst>
      <p:ext uri="{BB962C8B-B14F-4D97-AF65-F5344CB8AC3E}">
        <p14:creationId xmlns:p14="http://schemas.microsoft.com/office/powerpoint/2010/main" val="17414959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smtClean="0"/>
              <a:t>Post imputation QC</a:t>
            </a:r>
            <a:endParaRPr lang="en-AU" dirty="0"/>
          </a:p>
        </p:txBody>
      </p:sp>
      <p:sp>
        <p:nvSpPr>
          <p:cNvPr id="5" name="Content Placeholder 4"/>
          <p:cNvSpPr>
            <a:spLocks noGrp="1"/>
          </p:cNvSpPr>
          <p:nvPr>
            <p:ph idx="1"/>
          </p:nvPr>
        </p:nvSpPr>
        <p:spPr>
          <a:xfrm>
            <a:off x="446315" y="1463040"/>
            <a:ext cx="9429205" cy="4770098"/>
          </a:xfrm>
        </p:spPr>
        <p:txBody>
          <a:bodyPr/>
          <a:lstStyle/>
          <a:p>
            <a:r>
              <a:rPr lang="en-AU" sz="2000" dirty="0" smtClean="0"/>
              <a:t>After imputation you need to check that it worked and the data look ok</a:t>
            </a:r>
          </a:p>
          <a:p>
            <a:r>
              <a:rPr lang="en-AU" sz="2000" dirty="0" smtClean="0"/>
              <a:t>Things to check</a:t>
            </a:r>
          </a:p>
          <a:p>
            <a:pPr lvl="1"/>
            <a:r>
              <a:rPr lang="en-AU" sz="1800" dirty="0" smtClean="0"/>
              <a:t>Plot r2 across each chromosome look to see where it drops off</a:t>
            </a:r>
          </a:p>
          <a:p>
            <a:pPr lvl="1"/>
            <a:r>
              <a:rPr lang="en-AU" sz="1800" dirty="0" smtClean="0"/>
              <a:t>Plot MAF-reference MAF</a:t>
            </a:r>
            <a:endParaRPr lang="en-AU" sz="1800" dirty="0"/>
          </a:p>
          <a:p>
            <a:r>
              <a:rPr lang="en-AU" sz="2000" dirty="0" smtClean="0"/>
              <a:t>For </a:t>
            </a:r>
            <a:r>
              <a:rPr lang="en-AU" sz="2000" dirty="0"/>
              <a:t>each chromosome check N and % of SNPs:</a:t>
            </a:r>
          </a:p>
          <a:p>
            <a:pPr lvl="1"/>
            <a:r>
              <a:rPr lang="en-AU" sz="1800" dirty="0"/>
              <a:t>MAF &lt;.5%</a:t>
            </a:r>
          </a:p>
          <a:p>
            <a:pPr lvl="1"/>
            <a:r>
              <a:rPr lang="en-AU" sz="1800" dirty="0"/>
              <a:t>With r2 </a:t>
            </a:r>
            <a:r>
              <a:rPr lang="en-AU" sz="1800" dirty="0" smtClean="0"/>
              <a:t>0-0.3</a:t>
            </a:r>
            <a:r>
              <a:rPr lang="en-AU" sz="1800" dirty="0"/>
              <a:t>, </a:t>
            </a:r>
            <a:r>
              <a:rPr lang="en-AU" sz="1800" dirty="0" smtClean="0"/>
              <a:t>0.3-0.6,0.6-1</a:t>
            </a:r>
            <a:endParaRPr lang="en-AU" sz="1800" dirty="0"/>
          </a:p>
          <a:p>
            <a:pPr lvl="1"/>
            <a:r>
              <a:rPr lang="en-AU" sz="1800" dirty="0"/>
              <a:t>If you have hard </a:t>
            </a:r>
            <a:r>
              <a:rPr lang="en-AU" sz="1800" dirty="0" smtClean="0"/>
              <a:t>calls </a:t>
            </a:r>
            <a:r>
              <a:rPr lang="en-AU" sz="1800" dirty="0"/>
              <a:t>or </a:t>
            </a:r>
            <a:r>
              <a:rPr lang="en-AU" sz="1800" dirty="0" err="1"/>
              <a:t>probs</a:t>
            </a:r>
            <a:r>
              <a:rPr lang="en-AU" sz="1800" dirty="0"/>
              <a:t> data  HWE P &lt; 10E-6</a:t>
            </a:r>
          </a:p>
          <a:p>
            <a:pPr lvl="1"/>
            <a:r>
              <a:rPr lang="en-AU" sz="1800" dirty="0"/>
              <a:t>If you have families convert to hard calls and check for Mendelian errors (should be ~.2</a:t>
            </a:r>
            <a:r>
              <a:rPr lang="en-AU" sz="1800" dirty="0" smtClean="0"/>
              <a:t>%)</a:t>
            </a:r>
            <a:endParaRPr lang="en-AU" sz="1800" dirty="0"/>
          </a:p>
          <a:p>
            <a:pPr marL="0" indent="0">
              <a:buNone/>
            </a:pPr>
            <a:endParaRPr lang="en-AU" sz="2000" dirty="0" smtClean="0"/>
          </a:p>
        </p:txBody>
      </p:sp>
    </p:spTree>
    <p:extLst>
      <p:ext uri="{BB962C8B-B14F-4D97-AF65-F5344CB8AC3E}">
        <p14:creationId xmlns:p14="http://schemas.microsoft.com/office/powerpoint/2010/main" val="34799948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Post imputation QC</a:t>
            </a:r>
            <a:endParaRPr lang="en-AU" dirty="0"/>
          </a:p>
        </p:txBody>
      </p:sp>
      <p:pic>
        <p:nvPicPr>
          <p:cNvPr id="8" name="Content Placeholder 7"/>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438900" y="2274094"/>
            <a:ext cx="5181600" cy="3454400"/>
          </a:xfrm>
        </p:spPr>
      </p:pic>
      <p:pic>
        <p:nvPicPr>
          <p:cNvPr id="4" name="Content Placeholder 3"/>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46088" y="2232290"/>
            <a:ext cx="5307012" cy="3538008"/>
          </a:xfrm>
        </p:spPr>
      </p:pic>
    </p:spTree>
    <p:extLst>
      <p:ext uri="{BB962C8B-B14F-4D97-AF65-F5344CB8AC3E}">
        <p14:creationId xmlns:p14="http://schemas.microsoft.com/office/powerpoint/2010/main" val="150970449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lstStyle/>
          <a:p>
            <a:r>
              <a:rPr lang="en-AU" altLang="en-US" dirty="0" smtClean="0"/>
              <a:t>Take Home Message</a:t>
            </a:r>
            <a:endParaRPr lang="en-AU" altLang="en-US" dirty="0"/>
          </a:p>
        </p:txBody>
      </p:sp>
      <p:sp>
        <p:nvSpPr>
          <p:cNvPr id="58371" name="Rectangle 3"/>
          <p:cNvSpPr>
            <a:spLocks noGrp="1" noChangeArrowheads="1"/>
          </p:cNvSpPr>
          <p:nvPr>
            <p:ph idx="1"/>
          </p:nvPr>
        </p:nvSpPr>
        <p:spPr>
          <a:xfrm>
            <a:off x="446315" y="1463040"/>
            <a:ext cx="8972005" cy="4770098"/>
          </a:xfrm>
        </p:spPr>
        <p:txBody>
          <a:bodyPr/>
          <a:lstStyle/>
          <a:p>
            <a:pPr algn="just"/>
            <a:r>
              <a:rPr lang="en-AU" altLang="en-US" sz="2400" dirty="0" smtClean="0"/>
              <a:t>Impute </a:t>
            </a:r>
          </a:p>
          <a:p>
            <a:pPr lvl="1" algn="just"/>
            <a:r>
              <a:rPr lang="en-AU" altLang="en-US" sz="2000" dirty="0" smtClean="0"/>
              <a:t>to fill in missing genotypes</a:t>
            </a:r>
          </a:p>
          <a:p>
            <a:pPr lvl="1" algn="just"/>
            <a:r>
              <a:rPr lang="en-AU" altLang="en-US" sz="2000" dirty="0" smtClean="0"/>
              <a:t>low density to high density to save $$</a:t>
            </a:r>
          </a:p>
          <a:p>
            <a:pPr algn="just"/>
            <a:r>
              <a:rPr lang="en-AU" altLang="en-US" sz="2400" dirty="0" smtClean="0"/>
              <a:t>Accuracy depends on size of reference, effective population size, relationship to reference, marker density</a:t>
            </a:r>
          </a:p>
          <a:p>
            <a:pPr algn="just"/>
            <a:r>
              <a:rPr lang="en-AU" altLang="en-US" sz="2400" dirty="0" smtClean="0"/>
              <a:t>Imputation to sequence possible, relatively low accuracies for rare alleles</a:t>
            </a:r>
          </a:p>
          <a:p>
            <a:pPr algn="just"/>
            <a:r>
              <a:rPr lang="en-AU" altLang="en-US" sz="2400" dirty="0" smtClean="0"/>
              <a:t>Use genotype probabilities from imputation in GWAS and genomic prediction</a:t>
            </a:r>
          </a:p>
        </p:txBody>
      </p:sp>
    </p:spTree>
    <p:extLst>
      <p:ext uri="{BB962C8B-B14F-4D97-AF65-F5344CB8AC3E}">
        <p14:creationId xmlns:p14="http://schemas.microsoft.com/office/powerpoint/2010/main" val="4832021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Practical for the afternoon</a:t>
            </a:r>
            <a:endParaRPr lang="en-NZ" dirty="0"/>
          </a:p>
        </p:txBody>
      </p:sp>
      <p:sp>
        <p:nvSpPr>
          <p:cNvPr id="3" name="Content Placeholder 2"/>
          <p:cNvSpPr>
            <a:spLocks noGrp="1"/>
          </p:cNvSpPr>
          <p:nvPr>
            <p:ph idx="1"/>
          </p:nvPr>
        </p:nvSpPr>
        <p:spPr/>
        <p:txBody>
          <a:bodyPr/>
          <a:lstStyle/>
          <a:p>
            <a:pPr>
              <a:lnSpc>
                <a:spcPct val="150000"/>
              </a:lnSpc>
            </a:pPr>
            <a:r>
              <a:rPr lang="en-NZ" sz="2400" dirty="0" smtClean="0"/>
              <a:t>Go through the imputation pipeline using 1000 Genome data (human)</a:t>
            </a:r>
          </a:p>
          <a:p>
            <a:pPr>
              <a:lnSpc>
                <a:spcPct val="150000"/>
              </a:lnSpc>
            </a:pPr>
            <a:r>
              <a:rPr lang="en-NZ" sz="2400" dirty="0" smtClean="0"/>
              <a:t>Understand the importance of quality control in imputation</a:t>
            </a:r>
          </a:p>
          <a:p>
            <a:pPr>
              <a:lnSpc>
                <a:spcPct val="150000"/>
              </a:lnSpc>
            </a:pPr>
            <a:r>
              <a:rPr lang="en-NZ" sz="2400" dirty="0" smtClean="0"/>
              <a:t>Have a look at how to use Beagle and Miminac3 for phasing and imputation</a:t>
            </a:r>
            <a:endParaRPr lang="en-NZ" sz="2400" dirty="0"/>
          </a:p>
        </p:txBody>
      </p:sp>
    </p:spTree>
    <p:extLst>
      <p:ext uri="{BB962C8B-B14F-4D97-AF65-F5344CB8AC3E}">
        <p14:creationId xmlns:p14="http://schemas.microsoft.com/office/powerpoint/2010/main" val="32284721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smtClean="0"/>
              <a:t>Choices of analysis methods</a:t>
            </a:r>
            <a:endParaRPr lang="en-AU" dirty="0"/>
          </a:p>
        </p:txBody>
      </p:sp>
      <p:pic>
        <p:nvPicPr>
          <p:cNvPr id="1638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00012" y="1961866"/>
            <a:ext cx="5382377" cy="40772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092884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738274" y="858168"/>
            <a:ext cx="3273350" cy="4320000"/>
          </a:xfrm>
          <a:prstGeom prst="rect">
            <a:avLst/>
          </a:prstGeom>
        </p:spPr>
      </p:pic>
      <p:pic>
        <p:nvPicPr>
          <p:cNvPr id="9" name="Picture 8"/>
          <p:cNvPicPr>
            <a:picLocks noChangeAspect="1"/>
          </p:cNvPicPr>
          <p:nvPr/>
        </p:nvPicPr>
        <p:blipFill>
          <a:blip r:embed="rId3"/>
          <a:stretch>
            <a:fillRect/>
          </a:stretch>
        </p:blipFill>
        <p:spPr>
          <a:xfrm>
            <a:off x="4806340" y="858168"/>
            <a:ext cx="2949442" cy="4320000"/>
          </a:xfrm>
          <a:prstGeom prst="rect">
            <a:avLst/>
          </a:prstGeom>
        </p:spPr>
      </p:pic>
      <p:sp>
        <p:nvSpPr>
          <p:cNvPr id="2" name="Rectangle 1"/>
          <p:cNvSpPr/>
          <p:nvPr/>
        </p:nvSpPr>
        <p:spPr>
          <a:xfrm>
            <a:off x="816773" y="5474395"/>
            <a:ext cx="3273090" cy="830997"/>
          </a:xfrm>
          <a:prstGeom prst="rect">
            <a:avLst/>
          </a:prstGeom>
        </p:spPr>
        <p:txBody>
          <a:bodyPr wrap="square">
            <a:spAutoFit/>
          </a:bodyPr>
          <a:lstStyle/>
          <a:p>
            <a:pPr algn="just"/>
            <a:r>
              <a:rPr lang="en-NZ" sz="1200" dirty="0" err="1">
                <a:solidFill>
                  <a:srgbClr val="222222"/>
                </a:solidFill>
                <a:latin typeface="+mj-lt"/>
              </a:rPr>
              <a:t>Marchini</a:t>
            </a:r>
            <a:r>
              <a:rPr lang="en-NZ" sz="1200" dirty="0">
                <a:solidFill>
                  <a:srgbClr val="222222"/>
                </a:solidFill>
                <a:latin typeface="+mj-lt"/>
              </a:rPr>
              <a:t>, Jonathan, and Bryan Howie. "Genotype imputation for genome-wide association studies." </a:t>
            </a:r>
            <a:r>
              <a:rPr lang="en-NZ" sz="1200" i="1" dirty="0">
                <a:solidFill>
                  <a:srgbClr val="222222"/>
                </a:solidFill>
                <a:latin typeface="+mj-lt"/>
              </a:rPr>
              <a:t>Nature Reviews Genetics</a:t>
            </a:r>
            <a:r>
              <a:rPr lang="en-NZ" sz="1200" dirty="0">
                <a:solidFill>
                  <a:srgbClr val="222222"/>
                </a:solidFill>
                <a:latin typeface="+mj-lt"/>
              </a:rPr>
              <a:t> 11.7 (2010): 499-511.</a:t>
            </a:r>
            <a:endParaRPr lang="en-NZ" sz="1200" dirty="0">
              <a:latin typeface="+mj-lt"/>
            </a:endParaRPr>
          </a:p>
        </p:txBody>
      </p:sp>
      <p:sp>
        <p:nvSpPr>
          <p:cNvPr id="3" name="Rectangle 2"/>
          <p:cNvSpPr/>
          <p:nvPr/>
        </p:nvSpPr>
        <p:spPr>
          <a:xfrm>
            <a:off x="4231973" y="5474396"/>
            <a:ext cx="4098177" cy="830997"/>
          </a:xfrm>
          <a:prstGeom prst="rect">
            <a:avLst/>
          </a:prstGeom>
        </p:spPr>
        <p:txBody>
          <a:bodyPr wrap="square">
            <a:spAutoFit/>
          </a:bodyPr>
          <a:lstStyle/>
          <a:p>
            <a:pPr algn="ctr"/>
            <a:r>
              <a:rPr lang="en-NZ" sz="1200" dirty="0" err="1">
                <a:solidFill>
                  <a:srgbClr val="222222"/>
                </a:solidFill>
                <a:latin typeface="+mj-lt"/>
              </a:rPr>
              <a:t>Calus</a:t>
            </a:r>
            <a:r>
              <a:rPr lang="en-NZ" sz="1200" dirty="0">
                <a:solidFill>
                  <a:srgbClr val="222222"/>
                </a:solidFill>
                <a:latin typeface="+mj-lt"/>
              </a:rPr>
              <a:t>, M. P. L., </a:t>
            </a:r>
            <a:r>
              <a:rPr lang="en-NZ" sz="1200" i="1" dirty="0">
                <a:solidFill>
                  <a:srgbClr val="222222"/>
                </a:solidFill>
                <a:latin typeface="+mj-lt"/>
              </a:rPr>
              <a:t>et al. </a:t>
            </a:r>
            <a:r>
              <a:rPr lang="en-NZ" sz="1200" dirty="0">
                <a:solidFill>
                  <a:srgbClr val="222222"/>
                </a:solidFill>
                <a:latin typeface="+mj-lt"/>
              </a:rPr>
              <a:t>"Evaluation of measures of correctness of genotype imputation in the context of genomic prediction: a review of livestock applications." </a:t>
            </a:r>
            <a:r>
              <a:rPr lang="en-NZ" sz="1200" i="1" dirty="0">
                <a:solidFill>
                  <a:srgbClr val="222222"/>
                </a:solidFill>
                <a:latin typeface="+mj-lt"/>
              </a:rPr>
              <a:t>Animal</a:t>
            </a:r>
            <a:r>
              <a:rPr lang="en-NZ" sz="1200" dirty="0">
                <a:solidFill>
                  <a:srgbClr val="222222"/>
                </a:solidFill>
                <a:latin typeface="+mj-lt"/>
              </a:rPr>
              <a:t> 8.11 (2014): 1743-1753.</a:t>
            </a:r>
            <a:endParaRPr lang="en-NZ" sz="1200" dirty="0">
              <a:latin typeface="+mj-lt"/>
            </a:endParaRPr>
          </a:p>
        </p:txBody>
      </p:sp>
      <p:sp>
        <p:nvSpPr>
          <p:cNvPr id="4" name="Rectangle 3"/>
          <p:cNvSpPr/>
          <p:nvPr/>
        </p:nvSpPr>
        <p:spPr>
          <a:xfrm>
            <a:off x="8243803" y="5474395"/>
            <a:ext cx="3674225" cy="830997"/>
          </a:xfrm>
          <a:prstGeom prst="rect">
            <a:avLst/>
          </a:prstGeom>
        </p:spPr>
        <p:txBody>
          <a:bodyPr wrap="square">
            <a:spAutoFit/>
          </a:bodyPr>
          <a:lstStyle/>
          <a:p>
            <a:pPr algn="r"/>
            <a:r>
              <a:rPr lang="en-NZ" sz="1200" dirty="0" err="1">
                <a:solidFill>
                  <a:srgbClr val="222222"/>
                </a:solidFill>
                <a:latin typeface="+mj-lt"/>
              </a:rPr>
              <a:t>Ramnarine</a:t>
            </a:r>
            <a:r>
              <a:rPr lang="en-NZ" sz="1200" dirty="0">
                <a:solidFill>
                  <a:srgbClr val="222222"/>
                </a:solidFill>
                <a:latin typeface="+mj-lt"/>
              </a:rPr>
              <a:t>, </a:t>
            </a:r>
            <a:r>
              <a:rPr lang="en-NZ" sz="1200" dirty="0" err="1">
                <a:solidFill>
                  <a:srgbClr val="222222"/>
                </a:solidFill>
                <a:latin typeface="+mj-lt"/>
              </a:rPr>
              <a:t>Shelina</a:t>
            </a:r>
            <a:r>
              <a:rPr lang="en-NZ" sz="1200" dirty="0">
                <a:solidFill>
                  <a:srgbClr val="222222"/>
                </a:solidFill>
                <a:latin typeface="+mj-lt"/>
              </a:rPr>
              <a:t>, </a:t>
            </a:r>
            <a:r>
              <a:rPr lang="en-NZ" sz="1200" i="1" dirty="0">
                <a:solidFill>
                  <a:srgbClr val="222222"/>
                </a:solidFill>
                <a:latin typeface="+mj-lt"/>
              </a:rPr>
              <a:t>et al. </a:t>
            </a:r>
            <a:r>
              <a:rPr lang="en-NZ" sz="1200" dirty="0">
                <a:solidFill>
                  <a:srgbClr val="222222"/>
                </a:solidFill>
                <a:latin typeface="+mj-lt"/>
              </a:rPr>
              <a:t>"When does choice of accuracy measure alter imputation accuracy assessments?." </a:t>
            </a:r>
            <a:r>
              <a:rPr lang="en-NZ" sz="1200" i="1" dirty="0" err="1">
                <a:solidFill>
                  <a:srgbClr val="222222"/>
                </a:solidFill>
                <a:latin typeface="+mj-lt"/>
              </a:rPr>
              <a:t>PloS</a:t>
            </a:r>
            <a:r>
              <a:rPr lang="en-NZ" sz="1200" i="1" dirty="0">
                <a:solidFill>
                  <a:srgbClr val="222222"/>
                </a:solidFill>
                <a:latin typeface="+mj-lt"/>
              </a:rPr>
              <a:t> one</a:t>
            </a:r>
            <a:r>
              <a:rPr lang="en-NZ" sz="1200" dirty="0">
                <a:solidFill>
                  <a:srgbClr val="222222"/>
                </a:solidFill>
                <a:latin typeface="+mj-lt"/>
              </a:rPr>
              <a:t> 10.10 (2015): e0137601.</a:t>
            </a:r>
            <a:endParaRPr lang="en-NZ" sz="1200" dirty="0">
              <a:latin typeface="+mj-lt"/>
            </a:endParaRPr>
          </a:p>
        </p:txBody>
      </p:sp>
      <p:pic>
        <p:nvPicPr>
          <p:cNvPr id="5" name="Picture 4"/>
          <p:cNvPicPr>
            <a:picLocks noChangeAspect="1"/>
          </p:cNvPicPr>
          <p:nvPr/>
        </p:nvPicPr>
        <p:blipFill>
          <a:blip r:embed="rId4"/>
          <a:stretch>
            <a:fillRect/>
          </a:stretch>
        </p:blipFill>
        <p:spPr>
          <a:xfrm>
            <a:off x="8404964" y="858168"/>
            <a:ext cx="3351904" cy="4320000"/>
          </a:xfrm>
          <a:prstGeom prst="rect">
            <a:avLst/>
          </a:prstGeom>
        </p:spPr>
      </p:pic>
    </p:spTree>
    <p:extLst>
      <p:ext uri="{BB962C8B-B14F-4D97-AF65-F5344CB8AC3E}">
        <p14:creationId xmlns:p14="http://schemas.microsoft.com/office/powerpoint/2010/main" val="39847745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Why we need accurate imputation</a:t>
            </a:r>
            <a:endParaRPr lang="en-NZ" dirty="0"/>
          </a:p>
        </p:txBody>
      </p:sp>
      <p:sp>
        <p:nvSpPr>
          <p:cNvPr id="3" name="Content Placeholder 2"/>
          <p:cNvSpPr>
            <a:spLocks noGrp="1"/>
          </p:cNvSpPr>
          <p:nvPr>
            <p:ph idx="1"/>
          </p:nvPr>
        </p:nvSpPr>
        <p:spPr>
          <a:xfrm>
            <a:off x="446315" y="1463040"/>
            <a:ext cx="8789125" cy="4770098"/>
          </a:xfrm>
        </p:spPr>
        <p:txBody>
          <a:bodyPr/>
          <a:lstStyle/>
          <a:p>
            <a:pPr>
              <a:defRPr/>
            </a:pPr>
            <a:r>
              <a:rPr lang="en-AU" sz="2200" dirty="0">
                <a:latin typeface="+mj-lt"/>
              </a:rPr>
              <a:t>Fill in missing genotypes from the lab</a:t>
            </a:r>
          </a:p>
          <a:p>
            <a:pPr>
              <a:defRPr/>
            </a:pPr>
            <a:r>
              <a:rPr lang="en-AU" sz="2200" dirty="0">
                <a:latin typeface="+mj-lt"/>
              </a:rPr>
              <a:t>Merge data sets with genotypes on different arrays</a:t>
            </a:r>
          </a:p>
          <a:p>
            <a:pPr lvl="1">
              <a:defRPr/>
            </a:pPr>
            <a:r>
              <a:rPr lang="en-AU" sz="2200" dirty="0" err="1">
                <a:latin typeface="+mj-lt"/>
              </a:rPr>
              <a:t>Eg</a:t>
            </a:r>
            <a:r>
              <a:rPr lang="en-AU" sz="2200" dirty="0">
                <a:latin typeface="+mj-lt"/>
              </a:rPr>
              <a:t>. </a:t>
            </a:r>
            <a:r>
              <a:rPr lang="en-AU" sz="2200" dirty="0" err="1">
                <a:latin typeface="+mj-lt"/>
              </a:rPr>
              <a:t>Affy</a:t>
            </a:r>
            <a:r>
              <a:rPr lang="en-AU" sz="2200" dirty="0">
                <a:latin typeface="+mj-lt"/>
              </a:rPr>
              <a:t> and Illumina data</a:t>
            </a:r>
          </a:p>
          <a:p>
            <a:pPr>
              <a:defRPr/>
            </a:pPr>
            <a:r>
              <a:rPr lang="en-AU" sz="2200" dirty="0">
                <a:latin typeface="+mj-lt"/>
              </a:rPr>
              <a:t>Impute from low density to high density</a:t>
            </a:r>
          </a:p>
          <a:p>
            <a:pPr lvl="1">
              <a:defRPr/>
            </a:pPr>
            <a:r>
              <a:rPr lang="en-AU" sz="2200" dirty="0">
                <a:latin typeface="+mj-lt"/>
              </a:rPr>
              <a:t>7K-&gt; 50K (save $$$)</a:t>
            </a:r>
          </a:p>
          <a:p>
            <a:pPr lvl="1">
              <a:defRPr/>
            </a:pPr>
            <a:r>
              <a:rPr lang="en-AU" sz="2200" dirty="0">
                <a:latin typeface="+mj-lt"/>
              </a:rPr>
              <a:t>50K-&gt;800K</a:t>
            </a:r>
          </a:p>
          <a:p>
            <a:pPr lvl="1">
              <a:defRPr/>
            </a:pPr>
            <a:r>
              <a:rPr lang="en-AU" sz="2200" dirty="0">
                <a:latin typeface="+mj-lt"/>
              </a:rPr>
              <a:t>capture power of higher density?</a:t>
            </a:r>
          </a:p>
          <a:p>
            <a:pPr>
              <a:defRPr/>
            </a:pPr>
            <a:r>
              <a:rPr lang="en-AU" sz="2200" dirty="0" smtClean="0">
                <a:latin typeface="+mj-lt"/>
              </a:rPr>
              <a:t>Sequence </a:t>
            </a:r>
            <a:r>
              <a:rPr lang="en-AU" sz="2200" dirty="0">
                <a:latin typeface="+mj-lt"/>
              </a:rPr>
              <a:t>expensive, can we impute to full sequence data? </a:t>
            </a:r>
          </a:p>
        </p:txBody>
      </p:sp>
    </p:spTree>
    <p:extLst>
      <p:ext uri="{BB962C8B-B14F-4D97-AF65-F5344CB8AC3E}">
        <p14:creationId xmlns:p14="http://schemas.microsoft.com/office/powerpoint/2010/main" val="12818388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314" y="555615"/>
            <a:ext cx="11174186" cy="480131"/>
          </a:xfrm>
        </p:spPr>
        <p:txBody>
          <a:bodyPr/>
          <a:lstStyle/>
          <a:p>
            <a:r>
              <a:rPr lang="en-NZ" sz="2800" dirty="0" smtClean="0"/>
              <a:t>What are the parameters to evaluate imputation accuracy</a:t>
            </a:r>
            <a:endParaRPr lang="en-NZ" sz="2800" dirty="0"/>
          </a:p>
        </p:txBody>
      </p:sp>
      <p:sp>
        <p:nvSpPr>
          <p:cNvPr id="3" name="Content Placeholder 2"/>
          <p:cNvSpPr>
            <a:spLocks noGrp="1"/>
          </p:cNvSpPr>
          <p:nvPr>
            <p:ph idx="1"/>
          </p:nvPr>
        </p:nvSpPr>
        <p:spPr>
          <a:xfrm>
            <a:off x="446314" y="1280160"/>
            <a:ext cx="11174185" cy="1664208"/>
          </a:xfrm>
        </p:spPr>
        <p:txBody>
          <a:bodyPr/>
          <a:lstStyle/>
          <a:p>
            <a:pPr marL="0" indent="0" algn="just">
              <a:spcAft>
                <a:spcPts val="0"/>
              </a:spcAft>
              <a:buNone/>
            </a:pPr>
            <a:r>
              <a:rPr lang="en-NZ" b="1" dirty="0" smtClean="0"/>
              <a:t>Genotype concordance </a:t>
            </a:r>
            <a:r>
              <a:rPr lang="en-NZ" dirty="0" smtClean="0"/>
              <a:t>(1-error rate)</a:t>
            </a:r>
          </a:p>
          <a:p>
            <a:pPr marL="0" indent="0" algn="just">
              <a:spcAft>
                <a:spcPts val="0"/>
              </a:spcAft>
              <a:buNone/>
            </a:pPr>
            <a:r>
              <a:rPr lang="en-NZ" dirty="0"/>
              <a:t>Genotype concordance </a:t>
            </a:r>
            <a:r>
              <a:rPr lang="en-NZ" dirty="0" smtClean="0"/>
              <a:t>is </a:t>
            </a:r>
            <a:r>
              <a:rPr lang="en-NZ" dirty="0"/>
              <a:t>computed per locus as the percentage (or proportion) of alleles or genotypes that is </a:t>
            </a:r>
            <a:r>
              <a:rPr lang="en-NZ" dirty="0" smtClean="0"/>
              <a:t>imputed </a:t>
            </a:r>
            <a:r>
              <a:rPr lang="en-NZ" dirty="0"/>
              <a:t>incorrectly. A closely related measure is the percentage of correctly imputed alleles or genotypes, which can simply be calculated as 100% minus the imputation error rate</a:t>
            </a:r>
            <a:r>
              <a:rPr lang="en-NZ" dirty="0" smtClean="0"/>
              <a:t>. </a:t>
            </a:r>
            <a:r>
              <a:rPr lang="en-NZ" dirty="0" smtClean="0">
                <a:solidFill>
                  <a:srgbClr val="FF0000"/>
                </a:solidFill>
              </a:rPr>
              <a:t>Need to know the true status. </a:t>
            </a:r>
          </a:p>
        </p:txBody>
      </p:sp>
      <p:sp>
        <p:nvSpPr>
          <p:cNvPr id="4" name="Rectangle 3"/>
          <p:cNvSpPr/>
          <p:nvPr/>
        </p:nvSpPr>
        <p:spPr>
          <a:xfrm>
            <a:off x="446313" y="2980944"/>
            <a:ext cx="11174185" cy="1000274"/>
          </a:xfrm>
          <a:prstGeom prst="rect">
            <a:avLst/>
          </a:prstGeom>
        </p:spPr>
        <p:txBody>
          <a:bodyPr wrap="square">
            <a:spAutoFit/>
          </a:bodyPr>
          <a:lstStyle/>
          <a:p>
            <a:pPr algn="just">
              <a:spcBef>
                <a:spcPts val="600"/>
              </a:spcBef>
            </a:pPr>
            <a:r>
              <a:rPr lang="en-NZ" b="1" dirty="0"/>
              <a:t>Genotype correlation</a:t>
            </a:r>
          </a:p>
          <a:p>
            <a:pPr algn="just">
              <a:spcBef>
                <a:spcPts val="600"/>
              </a:spcBef>
            </a:pPr>
            <a:r>
              <a:rPr lang="en-NZ" dirty="0"/>
              <a:t>Pearson correlation coefficient between true and imputed genotypes.</a:t>
            </a:r>
            <a:r>
              <a:rPr lang="en-NZ" dirty="0">
                <a:solidFill>
                  <a:srgbClr val="FF0000"/>
                </a:solidFill>
              </a:rPr>
              <a:t> Need to know the true status. </a:t>
            </a:r>
            <a:endParaRPr lang="en-NZ" dirty="0"/>
          </a:p>
        </p:txBody>
      </p:sp>
      <p:sp>
        <p:nvSpPr>
          <p:cNvPr id="5" name="Rectangle 4"/>
          <p:cNvSpPr/>
          <p:nvPr/>
        </p:nvSpPr>
        <p:spPr>
          <a:xfrm>
            <a:off x="446312" y="4059945"/>
            <a:ext cx="11174186" cy="1277273"/>
          </a:xfrm>
          <a:prstGeom prst="rect">
            <a:avLst/>
          </a:prstGeom>
        </p:spPr>
        <p:txBody>
          <a:bodyPr wrap="square">
            <a:spAutoFit/>
          </a:bodyPr>
          <a:lstStyle/>
          <a:p>
            <a:pPr algn="just">
              <a:spcBef>
                <a:spcPts val="600"/>
              </a:spcBef>
            </a:pPr>
            <a:r>
              <a:rPr lang="en-NZ" b="1" dirty="0" smtClean="0"/>
              <a:t>Dosage/Allelic R-square</a:t>
            </a:r>
          </a:p>
          <a:p>
            <a:pPr algn="just">
              <a:spcBef>
                <a:spcPts val="600"/>
              </a:spcBef>
            </a:pPr>
            <a:r>
              <a:rPr lang="en-NZ" dirty="0" smtClean="0"/>
              <a:t>BEAGLE R2 approximates the squared correlation between the most likely genotype and the true unobserved allele dosage. IMPUTE2/Minimac3 INFO considers allele frequency as well as the observed and expected allele dosage.  </a:t>
            </a:r>
            <a:r>
              <a:rPr lang="en-NZ" dirty="0" smtClean="0">
                <a:solidFill>
                  <a:srgbClr val="FF0000"/>
                </a:solidFill>
              </a:rPr>
              <a:t>Neither of these makes use of true genotypes.</a:t>
            </a:r>
            <a:endParaRPr lang="en-NZ" dirty="0">
              <a:solidFill>
                <a:srgbClr val="FF0000"/>
              </a:solidFill>
            </a:endParaRPr>
          </a:p>
        </p:txBody>
      </p:sp>
      <p:sp>
        <p:nvSpPr>
          <p:cNvPr id="6" name="Rectangle 5"/>
          <p:cNvSpPr/>
          <p:nvPr/>
        </p:nvSpPr>
        <p:spPr>
          <a:xfrm>
            <a:off x="446312" y="5433965"/>
            <a:ext cx="11174186" cy="1000274"/>
          </a:xfrm>
          <a:prstGeom prst="rect">
            <a:avLst/>
          </a:prstGeom>
        </p:spPr>
        <p:txBody>
          <a:bodyPr wrap="square">
            <a:spAutoFit/>
          </a:bodyPr>
          <a:lstStyle/>
          <a:p>
            <a:pPr algn="just">
              <a:spcBef>
                <a:spcPts val="600"/>
              </a:spcBef>
            </a:pPr>
            <a:r>
              <a:rPr lang="en-NZ" b="1" dirty="0"/>
              <a:t>Imputation Quality Score (IQS) </a:t>
            </a:r>
            <a:r>
              <a:rPr lang="en-NZ" dirty="0"/>
              <a:t>(Lin </a:t>
            </a:r>
            <a:r>
              <a:rPr lang="en-NZ" i="1" dirty="0"/>
              <a:t>et al </a:t>
            </a:r>
            <a:r>
              <a:rPr lang="en-NZ" dirty="0"/>
              <a:t>(2010))</a:t>
            </a:r>
          </a:p>
          <a:p>
            <a:pPr algn="just">
              <a:spcBef>
                <a:spcPts val="600"/>
              </a:spcBef>
            </a:pPr>
            <a:r>
              <a:rPr lang="en-NZ" dirty="0">
                <a:solidFill>
                  <a:schemeClr val="tx2"/>
                </a:solidFill>
              </a:rPr>
              <a:t>It adjusts the concordance between imputed and genotyped SNPs for chance, however is not widely used in accuracy assessment.</a:t>
            </a:r>
            <a:endParaRPr lang="en-NZ" dirty="0">
              <a:solidFill>
                <a:schemeClr val="tx2"/>
              </a:solidFill>
            </a:endParaRPr>
          </a:p>
        </p:txBody>
      </p:sp>
    </p:spTree>
    <p:extLst>
      <p:ext uri="{BB962C8B-B14F-4D97-AF65-F5344CB8AC3E}">
        <p14:creationId xmlns:p14="http://schemas.microsoft.com/office/powerpoint/2010/main" val="277395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Why we don’t recommend using error rate</a:t>
            </a:r>
            <a:endParaRPr lang="en-NZ" dirty="0"/>
          </a:p>
        </p:txBody>
      </p:sp>
      <p:pic>
        <p:nvPicPr>
          <p:cNvPr id="4100" name="Picture 4" descr="https://journals.plos.org/plosone/article/figure/image?size=large&amp;id=info:doi/10.1371/journal.pone.0137601.g00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19082" y="1091142"/>
            <a:ext cx="4027076" cy="523922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77209" y="6290926"/>
            <a:ext cx="6096000" cy="461665"/>
          </a:xfrm>
          <a:prstGeom prst="rect">
            <a:avLst/>
          </a:prstGeom>
        </p:spPr>
        <p:txBody>
          <a:bodyPr>
            <a:spAutoFit/>
          </a:bodyPr>
          <a:lstStyle/>
          <a:p>
            <a:r>
              <a:rPr lang="en-NZ" sz="1200" dirty="0" err="1" smtClean="0">
                <a:solidFill>
                  <a:srgbClr val="222222"/>
                </a:solidFill>
              </a:rPr>
              <a:t>Ramnarine</a:t>
            </a:r>
            <a:r>
              <a:rPr lang="en-NZ" sz="1200" dirty="0" smtClean="0">
                <a:solidFill>
                  <a:srgbClr val="222222"/>
                </a:solidFill>
              </a:rPr>
              <a:t>, </a:t>
            </a:r>
            <a:r>
              <a:rPr lang="en-NZ" sz="1200" dirty="0" err="1" smtClean="0">
                <a:solidFill>
                  <a:srgbClr val="222222"/>
                </a:solidFill>
              </a:rPr>
              <a:t>Shelina</a:t>
            </a:r>
            <a:r>
              <a:rPr lang="en-NZ" sz="1200" dirty="0" smtClean="0">
                <a:solidFill>
                  <a:srgbClr val="222222"/>
                </a:solidFill>
              </a:rPr>
              <a:t>, </a:t>
            </a:r>
            <a:r>
              <a:rPr lang="en-NZ" sz="1200" i="1" dirty="0" smtClean="0">
                <a:solidFill>
                  <a:srgbClr val="222222"/>
                </a:solidFill>
              </a:rPr>
              <a:t>et al. </a:t>
            </a:r>
            <a:r>
              <a:rPr lang="en-NZ" sz="1200" dirty="0" smtClean="0">
                <a:solidFill>
                  <a:srgbClr val="222222"/>
                </a:solidFill>
              </a:rPr>
              <a:t>"When does choice of accuracy measure alter imputation accuracy assessments?." </a:t>
            </a:r>
            <a:r>
              <a:rPr lang="en-NZ" sz="1200" i="1" dirty="0" err="1" smtClean="0">
                <a:solidFill>
                  <a:srgbClr val="222222"/>
                </a:solidFill>
              </a:rPr>
              <a:t>PloS</a:t>
            </a:r>
            <a:r>
              <a:rPr lang="en-NZ" sz="1200" i="1" dirty="0" smtClean="0">
                <a:solidFill>
                  <a:srgbClr val="222222"/>
                </a:solidFill>
              </a:rPr>
              <a:t> one</a:t>
            </a:r>
            <a:r>
              <a:rPr lang="en-NZ" sz="1200" dirty="0" smtClean="0">
                <a:solidFill>
                  <a:srgbClr val="222222"/>
                </a:solidFill>
              </a:rPr>
              <a:t> 10.10 (2015): e0137601.</a:t>
            </a:r>
            <a:endParaRPr lang="en-NZ" sz="1200" dirty="0"/>
          </a:p>
        </p:txBody>
      </p:sp>
      <p:sp>
        <p:nvSpPr>
          <p:cNvPr id="5" name="Rectangle 4"/>
          <p:cNvSpPr/>
          <p:nvPr/>
        </p:nvSpPr>
        <p:spPr>
          <a:xfrm>
            <a:off x="5524500" y="1776488"/>
            <a:ext cx="6096000" cy="3416320"/>
          </a:xfrm>
          <a:prstGeom prst="rect">
            <a:avLst/>
          </a:prstGeom>
        </p:spPr>
        <p:txBody>
          <a:bodyPr>
            <a:spAutoFit/>
          </a:bodyPr>
          <a:lstStyle/>
          <a:p>
            <a:pPr algn="just"/>
            <a:r>
              <a:rPr lang="en-NZ" dirty="0"/>
              <a:t>Our results provide further evidence that concordance rate inflates accuracy estimates particularly for rare and low frequency </a:t>
            </a:r>
            <a:r>
              <a:rPr lang="en-NZ" dirty="0" smtClean="0"/>
              <a:t>variants. </a:t>
            </a:r>
            <a:r>
              <a:rPr lang="en-NZ" dirty="0"/>
              <a:t>These observations highlight a need to account for chance agreement not only when assessing imputation accuracy, but also more broadly in other situations for which concordance is traditionally used to assess accuracy, such as checking genotype agreement across duplicate </a:t>
            </a:r>
            <a:r>
              <a:rPr lang="en-NZ" dirty="0" smtClean="0"/>
              <a:t>samples. </a:t>
            </a:r>
            <a:r>
              <a:rPr lang="en-NZ" dirty="0"/>
              <a:t>Concordance rate will always produce a value greater than or equal to IQS due to their mathematical relationship (see Methods for proof).</a:t>
            </a:r>
            <a:endParaRPr lang="en-NZ" sz="2400" dirty="0">
              <a:latin typeface="+mj-lt"/>
            </a:endParaRPr>
          </a:p>
        </p:txBody>
      </p:sp>
    </p:spTree>
    <p:extLst>
      <p:ext uri="{BB962C8B-B14F-4D97-AF65-F5344CB8AC3E}">
        <p14:creationId xmlns:p14="http://schemas.microsoft.com/office/powerpoint/2010/main" val="27579394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Why we don’t recommend using error rate</a:t>
            </a:r>
            <a:endParaRPr lang="en-NZ" dirty="0"/>
          </a:p>
        </p:txBody>
      </p:sp>
      <p:pic>
        <p:nvPicPr>
          <p:cNvPr id="5"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3416" y="1791759"/>
            <a:ext cx="4351338" cy="4351338"/>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3384" y="1791759"/>
            <a:ext cx="4352400" cy="43524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9600" y="1791759"/>
            <a:ext cx="4352400" cy="4352400"/>
          </a:xfrm>
          <a:prstGeom prst="rect">
            <a:avLst/>
          </a:prstGeom>
        </p:spPr>
      </p:pic>
    </p:spTree>
    <p:extLst>
      <p:ext uri="{BB962C8B-B14F-4D97-AF65-F5344CB8AC3E}">
        <p14:creationId xmlns:p14="http://schemas.microsoft.com/office/powerpoint/2010/main" val="1004452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46314" y="500215"/>
            <a:ext cx="11174186" cy="590931"/>
          </a:xfrm>
        </p:spPr>
        <p:txBody>
          <a:bodyPr/>
          <a:lstStyle/>
          <a:p>
            <a:r>
              <a:rPr lang="en-NZ" dirty="0" smtClean="0"/>
              <a:t>Factors affect </a:t>
            </a:r>
            <a:r>
              <a:rPr lang="en-NZ" dirty="0"/>
              <a:t>imputation </a:t>
            </a:r>
            <a:r>
              <a:rPr lang="en-NZ" dirty="0" smtClean="0"/>
              <a:t>accuracy</a:t>
            </a:r>
            <a:endParaRPr lang="en-NZ" dirty="0"/>
          </a:p>
        </p:txBody>
      </p:sp>
      <p:sp>
        <p:nvSpPr>
          <p:cNvPr id="4" name="Content Placeholder 3"/>
          <p:cNvSpPr>
            <a:spLocks noGrp="1"/>
          </p:cNvSpPr>
          <p:nvPr>
            <p:ph idx="1"/>
          </p:nvPr>
        </p:nvSpPr>
        <p:spPr/>
        <p:txBody>
          <a:bodyPr/>
          <a:lstStyle/>
          <a:p>
            <a:r>
              <a:rPr lang="en-NZ" sz="2000" dirty="0" smtClean="0"/>
              <a:t>Number of ancestors genotyped in the reference </a:t>
            </a:r>
            <a:r>
              <a:rPr lang="en-NZ" sz="1400" dirty="0" smtClean="0"/>
              <a:t>(</a:t>
            </a:r>
            <a:r>
              <a:rPr lang="da-DK" sz="1400" dirty="0"/>
              <a:t>Hickey et al., 2011; Huang et al., 2012a</a:t>
            </a:r>
            <a:r>
              <a:rPr lang="en-NZ" sz="1400" dirty="0" smtClean="0"/>
              <a:t>) </a:t>
            </a:r>
          </a:p>
          <a:p>
            <a:r>
              <a:rPr lang="en-NZ" sz="2000" dirty="0" smtClean="0"/>
              <a:t>SNP </a:t>
            </a:r>
            <a:r>
              <a:rPr lang="en-NZ" sz="2000" dirty="0"/>
              <a:t>density on the low and high panel </a:t>
            </a:r>
            <a:r>
              <a:rPr lang="en-NZ" sz="1400" dirty="0"/>
              <a:t>(Mulder et al., 2012)</a:t>
            </a:r>
            <a:endParaRPr lang="en-NZ" sz="1400" dirty="0" smtClean="0"/>
          </a:p>
          <a:p>
            <a:r>
              <a:rPr lang="en-NZ" sz="2000" dirty="0" smtClean="0"/>
              <a:t>MAF </a:t>
            </a:r>
            <a:r>
              <a:rPr lang="en-NZ" sz="2000" dirty="0"/>
              <a:t>of the imputed </a:t>
            </a:r>
            <a:r>
              <a:rPr lang="en-NZ" sz="2000" dirty="0" smtClean="0"/>
              <a:t>SNP </a:t>
            </a:r>
            <a:r>
              <a:rPr lang="en-NZ" sz="1400" dirty="0"/>
              <a:t>(van </a:t>
            </a:r>
            <a:r>
              <a:rPr lang="en-NZ" sz="1400" dirty="0" err="1"/>
              <a:t>Binsbergen</a:t>
            </a:r>
            <a:r>
              <a:rPr lang="en-NZ" sz="1400" dirty="0"/>
              <a:t> </a:t>
            </a:r>
            <a:r>
              <a:rPr lang="en-NZ" sz="1400" dirty="0" err="1"/>
              <a:t>etal</a:t>
            </a:r>
            <a:r>
              <a:rPr lang="en-NZ" sz="1400" dirty="0"/>
              <a:t>., 2014) </a:t>
            </a:r>
            <a:endParaRPr lang="en-NZ" sz="1400" dirty="0" smtClean="0"/>
          </a:p>
          <a:p>
            <a:r>
              <a:rPr lang="en-NZ" sz="2000" dirty="0" smtClean="0"/>
              <a:t>Whether </a:t>
            </a:r>
            <a:r>
              <a:rPr lang="en-NZ" sz="2000" dirty="0"/>
              <a:t>imputed SNP are located at the end of </a:t>
            </a:r>
            <a:r>
              <a:rPr lang="en-NZ" sz="2000" dirty="0" smtClean="0"/>
              <a:t>a </a:t>
            </a:r>
            <a:r>
              <a:rPr lang="en-NZ" sz="2000" dirty="0"/>
              <a:t>chromosome or not</a:t>
            </a:r>
            <a:r>
              <a:rPr lang="en-NZ" sz="1400" dirty="0"/>
              <a:t> </a:t>
            </a:r>
            <a:r>
              <a:rPr lang="en-NZ" sz="1400" dirty="0" smtClean="0"/>
              <a:t>(</a:t>
            </a:r>
            <a:r>
              <a:rPr lang="en-NZ" sz="1400" dirty="0" err="1"/>
              <a:t>Badke</a:t>
            </a:r>
            <a:r>
              <a:rPr lang="en-NZ" sz="1400" dirty="0"/>
              <a:t> et al., 2013; Cleveland and Hickey, 2013; </a:t>
            </a:r>
            <a:r>
              <a:rPr lang="en-NZ" sz="1400" dirty="0" err="1"/>
              <a:t>Wellmann</a:t>
            </a:r>
            <a:r>
              <a:rPr lang="en-NZ" sz="1400" dirty="0"/>
              <a:t> et al., 2013</a:t>
            </a:r>
            <a:r>
              <a:rPr lang="en-NZ" sz="1400" dirty="0" smtClean="0"/>
              <a:t>)</a:t>
            </a:r>
          </a:p>
          <a:p>
            <a:r>
              <a:rPr lang="en-NZ" sz="2000" dirty="0" smtClean="0"/>
              <a:t>The </a:t>
            </a:r>
            <a:r>
              <a:rPr lang="en-NZ" sz="2000" dirty="0"/>
              <a:t>number of individuals with genotypes at the imputed density </a:t>
            </a:r>
            <a:r>
              <a:rPr lang="en-NZ" sz="1400" dirty="0"/>
              <a:t>(Zhang and </a:t>
            </a:r>
            <a:r>
              <a:rPr lang="en-NZ" sz="1400" dirty="0" err="1"/>
              <a:t>Druet</a:t>
            </a:r>
            <a:r>
              <a:rPr lang="en-NZ" sz="1400" dirty="0"/>
              <a:t>, 2010)</a:t>
            </a:r>
            <a:endParaRPr lang="en-NZ" sz="1400" dirty="0" smtClean="0"/>
          </a:p>
          <a:p>
            <a:r>
              <a:rPr lang="en-NZ" sz="2000" dirty="0" smtClean="0"/>
              <a:t>The </a:t>
            </a:r>
            <a:r>
              <a:rPr lang="en-NZ" sz="2000" dirty="0"/>
              <a:t>relationship between imputed individuals and individuals genotyped at high density </a:t>
            </a:r>
            <a:r>
              <a:rPr lang="en-NZ" sz="1400" dirty="0"/>
              <a:t>(Hickey et al., 2012</a:t>
            </a:r>
            <a:r>
              <a:rPr lang="en-NZ" sz="1400" dirty="0" smtClean="0"/>
              <a:t>)</a:t>
            </a:r>
          </a:p>
        </p:txBody>
      </p:sp>
    </p:spTree>
    <p:extLst>
      <p:ext uri="{BB962C8B-B14F-4D97-AF65-F5344CB8AC3E}">
        <p14:creationId xmlns:p14="http://schemas.microsoft.com/office/powerpoint/2010/main" val="12170550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3"/>
          <p:cNvSpPr>
            <a:spLocks noGrp="1" noChangeArrowheads="1"/>
          </p:cNvSpPr>
          <p:nvPr>
            <p:ph type="body" idx="4294967295"/>
          </p:nvPr>
        </p:nvSpPr>
        <p:spPr>
          <a:xfrm>
            <a:off x="1847850" y="246064"/>
            <a:ext cx="8509000" cy="480131"/>
          </a:xfrm>
        </p:spPr>
        <p:txBody>
          <a:bodyPr>
            <a:spAutoFit/>
          </a:bodyPr>
          <a:lstStyle/>
          <a:p>
            <a:pPr marL="0" indent="0" algn="ctr">
              <a:spcBef>
                <a:spcPct val="0"/>
              </a:spcBef>
              <a:buNone/>
            </a:pPr>
            <a:r>
              <a:rPr lang="en-US" altLang="en-US" sz="1400" b="1" dirty="0">
                <a:solidFill>
                  <a:schemeClr val="tx2"/>
                </a:solidFill>
              </a:rPr>
              <a:t>Table 6. Accuracy of imputation from </a:t>
            </a:r>
            <a:r>
              <a:rPr lang="en-US" altLang="en-US" sz="1400" b="1" dirty="0" err="1">
                <a:solidFill>
                  <a:schemeClr val="tx2"/>
                </a:solidFill>
              </a:rPr>
              <a:t>BovineLD</a:t>
            </a:r>
            <a:r>
              <a:rPr lang="en-US" altLang="en-US" sz="1400" b="1" dirty="0">
                <a:solidFill>
                  <a:schemeClr val="tx2"/>
                </a:solidFill>
              </a:rPr>
              <a:t> genotypes to BovineSNP50 genotypes for Australian, French, and North American breeds.</a:t>
            </a:r>
          </a:p>
        </p:txBody>
      </p:sp>
      <p:sp>
        <p:nvSpPr>
          <p:cNvPr id="22532" name="Text Box 4"/>
          <p:cNvSpPr txBox="1">
            <a:spLocks noChangeArrowheads="1"/>
          </p:cNvSpPr>
          <p:nvPr/>
        </p:nvSpPr>
        <p:spPr bwMode="auto">
          <a:xfrm>
            <a:off x="167747" y="6112405"/>
            <a:ext cx="8347075" cy="590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2058" tIns="41029" rIns="82058" bIns="41029">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100" dirty="0" err="1">
                <a:latin typeface="+mj-lt"/>
              </a:rPr>
              <a:t>Boichard</a:t>
            </a:r>
            <a:r>
              <a:rPr lang="en-US" altLang="en-US" sz="1100" dirty="0">
                <a:latin typeface="+mj-lt"/>
              </a:rPr>
              <a:t> D, Chung H, </a:t>
            </a:r>
            <a:r>
              <a:rPr lang="en-US" altLang="en-US" sz="1100" dirty="0" err="1">
                <a:latin typeface="+mj-lt"/>
              </a:rPr>
              <a:t>Dassonneville</a:t>
            </a:r>
            <a:r>
              <a:rPr lang="en-US" altLang="en-US" sz="1100" dirty="0">
                <a:latin typeface="+mj-lt"/>
              </a:rPr>
              <a:t> R, David X, et al. (2012) Design of a Bovine Low-Density SNP Array Optimized for Imputation. </a:t>
            </a:r>
            <a:r>
              <a:rPr lang="en-US" altLang="en-US" sz="1100" dirty="0" err="1">
                <a:latin typeface="+mj-lt"/>
              </a:rPr>
              <a:t>PLoS</a:t>
            </a:r>
            <a:r>
              <a:rPr lang="en-US" altLang="en-US" sz="1100" dirty="0">
                <a:latin typeface="+mj-lt"/>
              </a:rPr>
              <a:t> ONE 7(3): e34130. doi:10.1371/journal.pone.0034130</a:t>
            </a:r>
          </a:p>
          <a:p>
            <a:pPr eaLnBrk="1" hangingPunct="1"/>
            <a:r>
              <a:rPr lang="en-US" altLang="en-US" sz="1100" dirty="0">
                <a:latin typeface="+mj-lt"/>
                <a:hlinkClick r:id="rId2"/>
              </a:rPr>
              <a:t>http://www.plosone.org/article/info:doi/10.1371/journal.pone.0034130</a:t>
            </a:r>
            <a:endParaRPr lang="en-US" altLang="en-US" sz="1100" dirty="0">
              <a:latin typeface="+mj-lt"/>
            </a:endParaRPr>
          </a:p>
        </p:txBody>
      </p:sp>
      <p:pic>
        <p:nvPicPr>
          <p:cNvPr id="2253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05814" y="6342064"/>
            <a:ext cx="220503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4"/>
          <a:stretch>
            <a:fillRect/>
          </a:stretch>
        </p:blipFill>
        <p:spPr>
          <a:xfrm>
            <a:off x="1248094" y="955854"/>
            <a:ext cx="9708511" cy="4500000"/>
          </a:xfrm>
          <a:prstGeom prst="rect">
            <a:avLst/>
          </a:prstGeom>
        </p:spPr>
      </p:pic>
    </p:spTree>
    <p:extLst>
      <p:ext uri="{BB962C8B-B14F-4D97-AF65-F5344CB8AC3E}">
        <p14:creationId xmlns:p14="http://schemas.microsoft.com/office/powerpoint/2010/main" val="418329088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MSFT_01">
      <a:dk1>
        <a:sysClr val="windowText" lastClr="000000"/>
      </a:dk1>
      <a:lt1>
        <a:sysClr val="window" lastClr="FFFFFF"/>
      </a:lt1>
      <a:dk2>
        <a:srgbClr val="3F3F3F"/>
      </a:dk2>
      <a:lt2>
        <a:srgbClr val="FFFFFF"/>
      </a:lt2>
      <a:accent1>
        <a:srgbClr val="01C6FD"/>
      </a:accent1>
      <a:accent2>
        <a:srgbClr val="067F9C"/>
      </a:accent2>
      <a:accent3>
        <a:srgbClr val="014E52"/>
      </a:accent3>
      <a:accent4>
        <a:srgbClr val="ED7D31"/>
      </a:accent4>
      <a:accent5>
        <a:srgbClr val="79AE02"/>
      </a:accent5>
      <a:accent6>
        <a:srgbClr val="0070C0"/>
      </a:accent6>
      <a:hlink>
        <a:srgbClr val="01C6FD"/>
      </a:hlink>
      <a:folHlink>
        <a:srgbClr val="954F72"/>
      </a:folHlink>
    </a:clrScheme>
    <a:fontScheme name="MSFT_01">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spPr>
      <a:bodyPr rtlCol="0" anchor="ctr"/>
      <a:lstStyle>
        <a:defPPr algn="ctr">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89715846_Ocean presentation_RVA_v4.potx" id="{354FE8D4-E883-4E79-A422-6A1915D44872}" vid="{AAC9F203-D7BC-4B95-936D-67F55828A5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99B7651-08C1-49A1-AFE9-4E4CD342176D}">
  <ds:schemaRefs>
    <ds:schemaRef ds:uri="http://schemas.openxmlformats.org/package/2006/metadata/core-properties"/>
    <ds:schemaRef ds:uri="16c05727-aa75-4e4a-9b5f-8a80a1165891"/>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71af3243-3dd4-4a8d-8c0d-dd76da1f02a5"/>
    <ds:schemaRef ds:uri="http://www.w3.org/XML/1998/namespace"/>
  </ds:schemaRefs>
</ds:datastoreItem>
</file>

<file path=customXml/itemProps2.xml><?xml version="1.0" encoding="utf-8"?>
<ds:datastoreItem xmlns:ds="http://schemas.openxmlformats.org/officeDocument/2006/customXml" ds:itemID="{B8E2C315-492F-482C-BE04-955377E16A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C3D7A05-DE9A-4773-A113-AAE964924F7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Ocean presentation</Template>
  <TotalTime>0</TotalTime>
  <Words>1293</Words>
  <Application>Microsoft Office PowerPoint</Application>
  <PresentationFormat>Widescreen</PresentationFormat>
  <Paragraphs>194</Paragraphs>
  <Slides>25</Slides>
  <Notes>5</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25</vt:i4>
      </vt:variant>
    </vt:vector>
  </HeadingPairs>
  <TitlesOfParts>
    <vt:vector size="32" baseType="lpstr">
      <vt:lpstr>Arial</vt:lpstr>
      <vt:lpstr>Calibri</vt:lpstr>
      <vt:lpstr>Century Gothic</vt:lpstr>
      <vt:lpstr>Times New Roman</vt:lpstr>
      <vt:lpstr>Verdana</vt:lpstr>
      <vt:lpstr>Office Theme</vt:lpstr>
      <vt:lpstr>Acrobat Document</vt:lpstr>
      <vt:lpstr>Imputation Performance</vt:lpstr>
      <vt:lpstr>PowerPoint Presentation</vt:lpstr>
      <vt:lpstr>PowerPoint Presentation</vt:lpstr>
      <vt:lpstr>Why we need accurate imputation</vt:lpstr>
      <vt:lpstr>What are the parameters to evaluate imputation accuracy</vt:lpstr>
      <vt:lpstr>Why we don’t recommend using error rate</vt:lpstr>
      <vt:lpstr>Why we don’t recommend using error rate</vt:lpstr>
      <vt:lpstr>Factors affect imputation accuracy</vt:lpstr>
      <vt:lpstr>PowerPoint Presentation</vt:lpstr>
      <vt:lpstr>Imputation accuracy</vt:lpstr>
      <vt:lpstr>Imputation accuracy</vt:lpstr>
      <vt:lpstr>Imputation of full sequence data</vt:lpstr>
      <vt:lpstr>Imputation of full sequence data</vt:lpstr>
      <vt:lpstr>Run4.0 1000 bull genomes Run 4.0</vt:lpstr>
      <vt:lpstr> 1000 bull genomes Run 4.0</vt:lpstr>
      <vt:lpstr>Imputation of full sequence data</vt:lpstr>
      <vt:lpstr>Imputation of full sequence data</vt:lpstr>
      <vt:lpstr>Imputation of full sequence data</vt:lpstr>
      <vt:lpstr>Imputation of full sequence data</vt:lpstr>
      <vt:lpstr>Imputation of full sequence data</vt:lpstr>
      <vt:lpstr>Post imputation QC</vt:lpstr>
      <vt:lpstr>Post imputation QC</vt:lpstr>
      <vt:lpstr>Take Home Message</vt:lpstr>
      <vt:lpstr>Practical for the afternoon</vt:lpstr>
      <vt:lpstr>Choices of analysis methods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2020-09-14T03:17:15Z</dcterms:created>
  <dcterms:modified xsi:type="dcterms:W3CDTF">2020-09-27T02:52:06Z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